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4" r:id="rId2"/>
    <p:sldId id="258" r:id="rId3"/>
    <p:sldId id="285" r:id="rId4"/>
    <p:sldId id="286" r:id="rId5"/>
    <p:sldId id="259" r:id="rId6"/>
    <p:sldId id="287" r:id="rId7"/>
    <p:sldId id="288" r:id="rId8"/>
    <p:sldId id="289" r:id="rId9"/>
    <p:sldId id="290" r:id="rId10"/>
    <p:sldId id="291" r:id="rId11"/>
    <p:sldId id="293" r:id="rId12"/>
    <p:sldId id="295" r:id="rId13"/>
    <p:sldId id="294" r:id="rId14"/>
    <p:sldId id="297" r:id="rId15"/>
    <p:sldId id="298" r:id="rId16"/>
    <p:sldId id="299" r:id="rId17"/>
    <p:sldId id="301" r:id="rId18"/>
    <p:sldId id="300" r:id="rId19"/>
    <p:sldId id="303" r:id="rId20"/>
    <p:sldId id="302" r:id="rId21"/>
    <p:sldId id="276"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BDBFB9"/>
    <a:srgbClr val="8FD1B5"/>
    <a:srgbClr val="99BACC"/>
    <a:srgbClr val="F8FAF4"/>
    <a:srgbClr val="F4F7F3"/>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85" autoAdjust="0"/>
    <p:restoredTop sz="94660" autoAdjust="0"/>
  </p:normalViewPr>
  <p:slideViewPr>
    <p:cSldViewPr>
      <p:cViewPr>
        <p:scale>
          <a:sx n="77" d="100"/>
          <a:sy n="77" d="100"/>
        </p:scale>
        <p:origin x="-1188" y="23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203" name="Group 131"/>
          <p:cNvGrpSpPr>
            <a:grpSpLocks/>
          </p:cNvGrpSpPr>
          <p:nvPr/>
        </p:nvGrpSpPr>
        <p:grpSpPr bwMode="auto">
          <a:xfrm flipH="1">
            <a:off x="12700" y="692150"/>
            <a:ext cx="9093200" cy="6165850"/>
            <a:chOff x="0" y="436"/>
            <a:chExt cx="5760" cy="3884"/>
          </a:xfrm>
        </p:grpSpPr>
        <p:sp>
          <p:nvSpPr>
            <p:cNvPr id="3204" name="Line 132"/>
            <p:cNvSpPr>
              <a:spLocks noChangeShapeType="1"/>
            </p:cNvSpPr>
            <p:nvPr userDrawn="1"/>
          </p:nvSpPr>
          <p:spPr bwMode="gray">
            <a:xfrm>
              <a:off x="1472" y="448"/>
              <a:ext cx="4288" cy="294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05" name="Line 133"/>
            <p:cNvSpPr>
              <a:spLocks noChangeShapeType="1"/>
            </p:cNvSpPr>
            <p:nvPr userDrawn="1"/>
          </p:nvSpPr>
          <p:spPr bwMode="gray">
            <a:xfrm>
              <a:off x="1472" y="448"/>
              <a:ext cx="4288" cy="347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06" name="Line 134"/>
            <p:cNvSpPr>
              <a:spLocks noChangeShapeType="1"/>
            </p:cNvSpPr>
            <p:nvPr userDrawn="1"/>
          </p:nvSpPr>
          <p:spPr bwMode="gray">
            <a:xfrm>
              <a:off x="1472" y="448"/>
              <a:ext cx="406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07" name="Line 135"/>
            <p:cNvSpPr>
              <a:spLocks noChangeShapeType="1"/>
            </p:cNvSpPr>
            <p:nvPr userDrawn="1"/>
          </p:nvSpPr>
          <p:spPr bwMode="gray">
            <a:xfrm>
              <a:off x="1472" y="448"/>
              <a:ext cx="340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08" name="Line 136"/>
            <p:cNvSpPr>
              <a:spLocks noChangeShapeType="1"/>
            </p:cNvSpPr>
            <p:nvPr userDrawn="1"/>
          </p:nvSpPr>
          <p:spPr bwMode="gray">
            <a:xfrm>
              <a:off x="1472" y="448"/>
              <a:ext cx="278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09" name="Line 137"/>
            <p:cNvSpPr>
              <a:spLocks noChangeShapeType="1"/>
            </p:cNvSpPr>
            <p:nvPr userDrawn="1"/>
          </p:nvSpPr>
          <p:spPr bwMode="gray">
            <a:xfrm>
              <a:off x="1472" y="448"/>
              <a:ext cx="2162"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0" name="Line 138"/>
            <p:cNvSpPr>
              <a:spLocks noChangeShapeType="1"/>
            </p:cNvSpPr>
            <p:nvPr userDrawn="1"/>
          </p:nvSpPr>
          <p:spPr bwMode="gray">
            <a:xfrm>
              <a:off x="1472" y="448"/>
              <a:ext cx="1612"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1" name="Line 139"/>
            <p:cNvSpPr>
              <a:spLocks noChangeShapeType="1"/>
            </p:cNvSpPr>
            <p:nvPr userDrawn="1"/>
          </p:nvSpPr>
          <p:spPr bwMode="gray">
            <a:xfrm>
              <a:off x="1472" y="448"/>
              <a:ext cx="1065"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2" name="Line 140"/>
            <p:cNvSpPr>
              <a:spLocks noChangeShapeType="1"/>
            </p:cNvSpPr>
            <p:nvPr userDrawn="1"/>
          </p:nvSpPr>
          <p:spPr bwMode="gray">
            <a:xfrm>
              <a:off x="1472" y="448"/>
              <a:ext cx="514"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3" name="Line 141"/>
            <p:cNvSpPr>
              <a:spLocks noChangeShapeType="1"/>
            </p:cNvSpPr>
            <p:nvPr userDrawn="1"/>
          </p:nvSpPr>
          <p:spPr bwMode="gray">
            <a:xfrm>
              <a:off x="1472" y="448"/>
              <a:ext cx="0"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4" name="Line 142"/>
            <p:cNvSpPr>
              <a:spLocks noChangeShapeType="1"/>
            </p:cNvSpPr>
            <p:nvPr userDrawn="1"/>
          </p:nvSpPr>
          <p:spPr bwMode="gray">
            <a:xfrm>
              <a:off x="1472" y="448"/>
              <a:ext cx="4288" cy="254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5" name="Line 143"/>
            <p:cNvSpPr>
              <a:spLocks noChangeShapeType="1"/>
            </p:cNvSpPr>
            <p:nvPr userDrawn="1"/>
          </p:nvSpPr>
          <p:spPr bwMode="gray">
            <a:xfrm>
              <a:off x="1472" y="448"/>
              <a:ext cx="4288" cy="2195"/>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6" name="Line 144"/>
            <p:cNvSpPr>
              <a:spLocks noChangeShapeType="1"/>
            </p:cNvSpPr>
            <p:nvPr userDrawn="1"/>
          </p:nvSpPr>
          <p:spPr bwMode="gray">
            <a:xfrm>
              <a:off x="1472" y="448"/>
              <a:ext cx="4288" cy="189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7" name="Line 145"/>
            <p:cNvSpPr>
              <a:spLocks noChangeShapeType="1"/>
            </p:cNvSpPr>
            <p:nvPr userDrawn="1"/>
          </p:nvSpPr>
          <p:spPr bwMode="gray">
            <a:xfrm>
              <a:off x="1472" y="448"/>
              <a:ext cx="4288" cy="158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8" name="Line 146"/>
            <p:cNvSpPr>
              <a:spLocks noChangeShapeType="1"/>
            </p:cNvSpPr>
            <p:nvPr userDrawn="1"/>
          </p:nvSpPr>
          <p:spPr bwMode="gray">
            <a:xfrm>
              <a:off x="1515" y="462"/>
              <a:ext cx="4245" cy="130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9" name="Line 147"/>
            <p:cNvSpPr>
              <a:spLocks noChangeShapeType="1"/>
            </p:cNvSpPr>
            <p:nvPr userDrawn="1"/>
          </p:nvSpPr>
          <p:spPr bwMode="gray">
            <a:xfrm>
              <a:off x="1472" y="448"/>
              <a:ext cx="4288" cy="10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0" name="Line 148"/>
            <p:cNvSpPr>
              <a:spLocks noChangeShapeType="1"/>
            </p:cNvSpPr>
            <p:nvPr userDrawn="1"/>
          </p:nvSpPr>
          <p:spPr bwMode="gray">
            <a:xfrm>
              <a:off x="1472" y="448"/>
              <a:ext cx="4288" cy="833"/>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1" name="Line 149"/>
            <p:cNvSpPr>
              <a:spLocks noChangeShapeType="1"/>
            </p:cNvSpPr>
            <p:nvPr userDrawn="1"/>
          </p:nvSpPr>
          <p:spPr bwMode="gray">
            <a:xfrm>
              <a:off x="1472" y="448"/>
              <a:ext cx="4288" cy="613"/>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2" name="Line 150"/>
            <p:cNvSpPr>
              <a:spLocks noChangeShapeType="1"/>
            </p:cNvSpPr>
            <p:nvPr userDrawn="1"/>
          </p:nvSpPr>
          <p:spPr bwMode="gray">
            <a:xfrm>
              <a:off x="1472" y="448"/>
              <a:ext cx="4288" cy="438"/>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3" name="Line 151"/>
            <p:cNvSpPr>
              <a:spLocks noChangeShapeType="1"/>
            </p:cNvSpPr>
            <p:nvPr userDrawn="1"/>
          </p:nvSpPr>
          <p:spPr bwMode="gray">
            <a:xfrm>
              <a:off x="1472" y="448"/>
              <a:ext cx="4288" cy="25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4" name="Line 152"/>
            <p:cNvSpPr>
              <a:spLocks noChangeShapeType="1"/>
            </p:cNvSpPr>
            <p:nvPr userDrawn="1"/>
          </p:nvSpPr>
          <p:spPr bwMode="gray">
            <a:xfrm>
              <a:off x="1472" y="448"/>
              <a:ext cx="4288" cy="13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5" name="Line 153"/>
            <p:cNvSpPr>
              <a:spLocks noChangeShapeType="1"/>
            </p:cNvSpPr>
            <p:nvPr userDrawn="1"/>
          </p:nvSpPr>
          <p:spPr bwMode="gray">
            <a:xfrm flipH="1">
              <a:off x="0" y="449"/>
              <a:ext cx="1474"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6" name="Line 154"/>
            <p:cNvSpPr>
              <a:spLocks noChangeShapeType="1"/>
            </p:cNvSpPr>
            <p:nvPr userDrawn="1"/>
          </p:nvSpPr>
          <p:spPr bwMode="gray">
            <a:xfrm flipH="1">
              <a:off x="0" y="436"/>
              <a:ext cx="1474" cy="251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7" name="Line 155"/>
            <p:cNvSpPr>
              <a:spLocks noChangeShapeType="1"/>
            </p:cNvSpPr>
            <p:nvPr userDrawn="1"/>
          </p:nvSpPr>
          <p:spPr bwMode="gray">
            <a:xfrm flipH="1">
              <a:off x="0" y="462"/>
              <a:ext cx="1461" cy="346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8" name="Line 156"/>
            <p:cNvSpPr>
              <a:spLocks noChangeShapeType="1"/>
            </p:cNvSpPr>
            <p:nvPr userDrawn="1"/>
          </p:nvSpPr>
          <p:spPr bwMode="gray">
            <a:xfrm flipH="1">
              <a:off x="249" y="463"/>
              <a:ext cx="1215" cy="38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9" name="Line 157"/>
            <p:cNvSpPr>
              <a:spLocks noChangeShapeType="1"/>
            </p:cNvSpPr>
            <p:nvPr userDrawn="1"/>
          </p:nvSpPr>
          <p:spPr bwMode="gray">
            <a:xfrm flipH="1">
              <a:off x="657" y="472"/>
              <a:ext cx="808" cy="3848"/>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0" name="Line 158"/>
            <p:cNvSpPr>
              <a:spLocks noChangeShapeType="1"/>
            </p:cNvSpPr>
            <p:nvPr userDrawn="1"/>
          </p:nvSpPr>
          <p:spPr bwMode="gray">
            <a:xfrm flipH="1">
              <a:off x="1066" y="463"/>
              <a:ext cx="404" cy="38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1" name="Line 159"/>
            <p:cNvSpPr>
              <a:spLocks noChangeShapeType="1"/>
            </p:cNvSpPr>
            <p:nvPr userDrawn="1"/>
          </p:nvSpPr>
          <p:spPr bwMode="gray">
            <a:xfrm flipH="1">
              <a:off x="0" y="436"/>
              <a:ext cx="1474" cy="1875"/>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2" name="Line 160"/>
            <p:cNvSpPr>
              <a:spLocks noChangeShapeType="1"/>
            </p:cNvSpPr>
            <p:nvPr userDrawn="1"/>
          </p:nvSpPr>
          <p:spPr bwMode="gray">
            <a:xfrm flipH="1">
              <a:off x="0" y="466"/>
              <a:ext cx="1447" cy="132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3" name="Line 161"/>
            <p:cNvSpPr>
              <a:spLocks noChangeShapeType="1"/>
            </p:cNvSpPr>
            <p:nvPr userDrawn="1"/>
          </p:nvSpPr>
          <p:spPr bwMode="gray">
            <a:xfrm flipH="1">
              <a:off x="0" y="449"/>
              <a:ext cx="1474" cy="89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4" name="Line 162"/>
            <p:cNvSpPr>
              <a:spLocks noChangeShapeType="1"/>
            </p:cNvSpPr>
            <p:nvPr userDrawn="1"/>
          </p:nvSpPr>
          <p:spPr bwMode="gray">
            <a:xfrm flipH="1">
              <a:off x="0" y="471"/>
              <a:ext cx="1435" cy="50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5" name="Line 163"/>
            <p:cNvSpPr>
              <a:spLocks noChangeShapeType="1"/>
            </p:cNvSpPr>
            <p:nvPr userDrawn="1"/>
          </p:nvSpPr>
          <p:spPr bwMode="gray">
            <a:xfrm flipH="1">
              <a:off x="0" y="463"/>
              <a:ext cx="1464" cy="20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6" name="Line 164"/>
            <p:cNvSpPr>
              <a:spLocks noChangeShapeType="1"/>
            </p:cNvSpPr>
            <p:nvPr userDrawn="1"/>
          </p:nvSpPr>
          <p:spPr bwMode="gray">
            <a:xfrm flipH="1">
              <a:off x="0" y="436"/>
              <a:ext cx="1474" cy="12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3237" name="Group 165"/>
            <p:cNvGrpSpPr>
              <a:grpSpLocks/>
            </p:cNvGrpSpPr>
            <p:nvPr userDrawn="1"/>
          </p:nvGrpSpPr>
          <p:grpSpPr bwMode="auto">
            <a:xfrm>
              <a:off x="0" y="2063"/>
              <a:ext cx="5760" cy="1220"/>
              <a:chOff x="235" y="2750"/>
              <a:chExt cx="5241" cy="699"/>
            </a:xfrm>
          </p:grpSpPr>
          <p:sp>
            <p:nvSpPr>
              <p:cNvPr id="3238" name="Line 166"/>
              <p:cNvSpPr>
                <a:spLocks noChangeShapeType="1"/>
              </p:cNvSpPr>
              <p:nvPr/>
            </p:nvSpPr>
            <p:spPr bwMode="gray">
              <a:xfrm>
                <a:off x="235" y="3449"/>
                <a:ext cx="5241"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9" name="Line 167"/>
              <p:cNvSpPr>
                <a:spLocks noChangeShapeType="1"/>
              </p:cNvSpPr>
              <p:nvPr/>
            </p:nvSpPr>
            <p:spPr bwMode="gray">
              <a:xfrm>
                <a:off x="235" y="3191"/>
                <a:ext cx="5241"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0" name="Line 168"/>
              <p:cNvSpPr>
                <a:spLocks noChangeShapeType="1"/>
              </p:cNvSpPr>
              <p:nvPr/>
            </p:nvSpPr>
            <p:spPr bwMode="gray">
              <a:xfrm>
                <a:off x="235" y="2958"/>
                <a:ext cx="5239"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1" name="Line 169"/>
              <p:cNvSpPr>
                <a:spLocks noChangeShapeType="1"/>
              </p:cNvSpPr>
              <p:nvPr/>
            </p:nvSpPr>
            <p:spPr bwMode="gray">
              <a:xfrm>
                <a:off x="235" y="2750"/>
                <a:ext cx="5239"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3242" name="Line 170"/>
            <p:cNvSpPr>
              <a:spLocks noChangeShapeType="1"/>
            </p:cNvSpPr>
            <p:nvPr userDrawn="1"/>
          </p:nvSpPr>
          <p:spPr bwMode="gray">
            <a:xfrm>
              <a:off x="0" y="1753"/>
              <a:ext cx="5760"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3" name="Line 171"/>
            <p:cNvSpPr>
              <a:spLocks noChangeShapeType="1"/>
            </p:cNvSpPr>
            <p:nvPr userDrawn="1"/>
          </p:nvSpPr>
          <p:spPr bwMode="gray">
            <a:xfrm flipV="1">
              <a:off x="0" y="1455"/>
              <a:ext cx="5760" cy="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4" name="Line 172"/>
            <p:cNvSpPr>
              <a:spLocks noChangeShapeType="1"/>
            </p:cNvSpPr>
            <p:nvPr userDrawn="1"/>
          </p:nvSpPr>
          <p:spPr bwMode="gray">
            <a:xfrm>
              <a:off x="0" y="1182"/>
              <a:ext cx="5760" cy="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5" name="Line 173"/>
            <p:cNvSpPr>
              <a:spLocks noChangeShapeType="1"/>
            </p:cNvSpPr>
            <p:nvPr userDrawn="1"/>
          </p:nvSpPr>
          <p:spPr bwMode="gray">
            <a:xfrm>
              <a:off x="0" y="965"/>
              <a:ext cx="5734"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6" name="Line 174"/>
            <p:cNvSpPr>
              <a:spLocks noChangeShapeType="1"/>
            </p:cNvSpPr>
            <p:nvPr userDrawn="1"/>
          </p:nvSpPr>
          <p:spPr bwMode="gray">
            <a:xfrm flipV="1">
              <a:off x="0" y="780"/>
              <a:ext cx="5760" cy="1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7" name="Line 175"/>
            <p:cNvSpPr>
              <a:spLocks noChangeShapeType="1"/>
            </p:cNvSpPr>
            <p:nvPr userDrawn="1"/>
          </p:nvSpPr>
          <p:spPr bwMode="gray">
            <a:xfrm>
              <a:off x="0" y="661"/>
              <a:ext cx="5760" cy="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8" name="Line 176"/>
            <p:cNvSpPr>
              <a:spLocks noChangeShapeType="1"/>
            </p:cNvSpPr>
            <p:nvPr userDrawn="1"/>
          </p:nvSpPr>
          <p:spPr bwMode="gray">
            <a:xfrm flipV="1">
              <a:off x="0" y="558"/>
              <a:ext cx="5760" cy="1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9" name="Line 177"/>
            <p:cNvSpPr>
              <a:spLocks noChangeShapeType="1"/>
            </p:cNvSpPr>
            <p:nvPr userDrawn="1"/>
          </p:nvSpPr>
          <p:spPr bwMode="gray">
            <a:xfrm>
              <a:off x="25" y="521"/>
              <a:ext cx="5735"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50" name="Line 178"/>
            <p:cNvSpPr>
              <a:spLocks noChangeShapeType="1"/>
            </p:cNvSpPr>
            <p:nvPr userDrawn="1"/>
          </p:nvSpPr>
          <p:spPr bwMode="gray">
            <a:xfrm>
              <a:off x="0" y="482"/>
              <a:ext cx="5760"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3075" name="Rectangle 3"/>
          <p:cNvSpPr>
            <a:spLocks noGrp="1" noChangeArrowheads="1"/>
          </p:cNvSpPr>
          <p:nvPr>
            <p:ph type="subTitle" idx="1"/>
          </p:nvPr>
        </p:nvSpPr>
        <p:spPr bwMode="black">
          <a:xfrm>
            <a:off x="457200" y="5334000"/>
            <a:ext cx="7086600" cy="381000"/>
          </a:xfrm>
        </p:spPr>
        <p:txBody>
          <a:bodyPr/>
          <a:lstStyle>
            <a:lvl1pPr marL="0" indent="0">
              <a:buFont typeface="Wingdings" pitchFamily="2" charset="2"/>
              <a:buNone/>
              <a:defRPr sz="2400" b="1">
                <a:solidFill>
                  <a:schemeClr val="tx2"/>
                </a:solidFill>
              </a:defRPr>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457200" y="6477000"/>
            <a:ext cx="2133600" cy="244475"/>
          </a:xfrm>
        </p:spPr>
        <p:txBody>
          <a:bodyPr/>
          <a:lstStyle>
            <a:lvl1pPr>
              <a:defRPr sz="1200"/>
            </a:lvl1pPr>
          </a:lstStyle>
          <a:p>
            <a:endParaRPr lang="en-US"/>
          </a:p>
        </p:txBody>
      </p:sp>
      <p:sp>
        <p:nvSpPr>
          <p:cNvPr id="3077" name="Rectangle 5"/>
          <p:cNvSpPr>
            <a:spLocks noGrp="1" noChangeArrowheads="1"/>
          </p:cNvSpPr>
          <p:nvPr>
            <p:ph type="ftr" sz="quarter" idx="3"/>
          </p:nvPr>
        </p:nvSpPr>
        <p:spPr>
          <a:xfrm>
            <a:off x="3124200" y="6477000"/>
            <a:ext cx="2895600" cy="244475"/>
          </a:xfrm>
        </p:spPr>
        <p:txBody>
          <a:bodyPr/>
          <a:lstStyle>
            <a:lvl1pPr>
              <a:defRPr sz="1200"/>
            </a:lvl1pPr>
          </a:lstStyle>
          <a:p>
            <a:endParaRPr lang="en-US"/>
          </a:p>
        </p:txBody>
      </p:sp>
      <p:sp>
        <p:nvSpPr>
          <p:cNvPr id="3078" name="Rectangle 6"/>
          <p:cNvSpPr>
            <a:spLocks noGrp="1" noChangeArrowheads="1"/>
          </p:cNvSpPr>
          <p:nvPr>
            <p:ph type="sldNum" sz="quarter" idx="4"/>
          </p:nvPr>
        </p:nvSpPr>
        <p:spPr>
          <a:xfrm>
            <a:off x="6553200" y="6477000"/>
            <a:ext cx="2133600" cy="244475"/>
          </a:xfrm>
        </p:spPr>
        <p:txBody>
          <a:bodyPr/>
          <a:lstStyle>
            <a:lvl1pPr>
              <a:defRPr sz="1200"/>
            </a:lvl1pPr>
          </a:lstStyle>
          <a:p>
            <a:fld id="{717CAE7A-D632-41E3-806E-6178CCCDE33D}" type="slidenum">
              <a:rPr lang="en-US"/>
              <a:pPr/>
              <a:t>‹#›</a:t>
            </a:fld>
            <a:endParaRPr lang="en-US"/>
          </a:p>
        </p:txBody>
      </p:sp>
      <p:grpSp>
        <p:nvGrpSpPr>
          <p:cNvPr id="3251" name="Group 179"/>
          <p:cNvGrpSpPr>
            <a:grpSpLocks/>
          </p:cNvGrpSpPr>
          <p:nvPr/>
        </p:nvGrpSpPr>
        <p:grpSpPr bwMode="auto">
          <a:xfrm flipH="1">
            <a:off x="0" y="0"/>
            <a:ext cx="9144000" cy="2159000"/>
            <a:chOff x="-1" y="0"/>
            <a:chExt cx="5769" cy="1360"/>
          </a:xfrm>
        </p:grpSpPr>
        <p:sp>
          <p:nvSpPr>
            <p:cNvPr id="3252" name="Freeform 180"/>
            <p:cNvSpPr>
              <a:spLocks/>
            </p:cNvSpPr>
            <p:nvPr/>
          </p:nvSpPr>
          <p:spPr bwMode="gray">
            <a:xfrm>
              <a:off x="0" y="0"/>
              <a:ext cx="5768" cy="1360"/>
            </a:xfrm>
            <a:custGeom>
              <a:avLst/>
              <a:gdLst>
                <a:gd name="T0" fmla="*/ 0 w 5768"/>
                <a:gd name="T1" fmla="*/ 0 h 1360"/>
                <a:gd name="T2" fmla="*/ 0 w 5768"/>
                <a:gd name="T3" fmla="*/ 616 h 1360"/>
                <a:gd name="T4" fmla="*/ 1496 w 5768"/>
                <a:gd name="T5" fmla="*/ 460 h 1360"/>
                <a:gd name="T6" fmla="*/ 5768 w 5768"/>
                <a:gd name="T7" fmla="*/ 1360 h 1360"/>
                <a:gd name="T8" fmla="*/ 5768 w 5768"/>
                <a:gd name="T9" fmla="*/ 0 h 1360"/>
                <a:gd name="T10" fmla="*/ 0 w 5768"/>
                <a:gd name="T11" fmla="*/ 0 h 1360"/>
              </a:gdLst>
              <a:ahLst/>
              <a:cxnLst>
                <a:cxn ang="0">
                  <a:pos x="T0" y="T1"/>
                </a:cxn>
                <a:cxn ang="0">
                  <a:pos x="T2" y="T3"/>
                </a:cxn>
                <a:cxn ang="0">
                  <a:pos x="T4" y="T5"/>
                </a:cxn>
                <a:cxn ang="0">
                  <a:pos x="T6" y="T7"/>
                </a:cxn>
                <a:cxn ang="0">
                  <a:pos x="T8" y="T9"/>
                </a:cxn>
                <a:cxn ang="0">
                  <a:pos x="T10" y="T11"/>
                </a:cxn>
              </a:cxnLst>
              <a:rect l="0" t="0" r="r" b="b"/>
              <a:pathLst>
                <a:path w="5768" h="1360">
                  <a:moveTo>
                    <a:pt x="0" y="0"/>
                  </a:moveTo>
                  <a:lnTo>
                    <a:pt x="0" y="616"/>
                  </a:lnTo>
                  <a:cubicBezTo>
                    <a:pt x="72" y="608"/>
                    <a:pt x="264" y="510"/>
                    <a:pt x="1496" y="460"/>
                  </a:cubicBezTo>
                  <a:cubicBezTo>
                    <a:pt x="2728" y="411"/>
                    <a:pt x="4632" y="672"/>
                    <a:pt x="5768" y="1360"/>
                  </a:cubicBezTo>
                  <a:lnTo>
                    <a:pt x="5768" y="0"/>
                  </a:lnTo>
                  <a:lnTo>
                    <a:pt x="0" y="0"/>
                  </a:lnTo>
                  <a:close/>
                </a:path>
              </a:pathLst>
            </a:custGeom>
            <a:gradFill rotWithShape="1">
              <a:gsLst>
                <a:gs pos="0">
                  <a:schemeClr val="hlink"/>
                </a:gs>
                <a:gs pos="100000">
                  <a:schemeClr val="hlink">
                    <a:gamma/>
                    <a:shade val="63529"/>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3253" name="Freeform 181"/>
            <p:cNvSpPr>
              <a:spLocks/>
            </p:cNvSpPr>
            <p:nvPr/>
          </p:nvSpPr>
          <p:spPr bwMode="gray">
            <a:xfrm>
              <a:off x="-1" y="0"/>
              <a:ext cx="5761" cy="1104"/>
            </a:xfrm>
            <a:custGeom>
              <a:avLst/>
              <a:gdLst>
                <a:gd name="T0" fmla="*/ 0 w 5761"/>
                <a:gd name="T1" fmla="*/ 0 h 1104"/>
                <a:gd name="T2" fmla="*/ 0 w 5761"/>
                <a:gd name="T3" fmla="*/ 632 h 1104"/>
                <a:gd name="T4" fmla="*/ 1521 w 5761"/>
                <a:gd name="T5" fmla="*/ 448 h 1104"/>
                <a:gd name="T6" fmla="*/ 5761 w 5761"/>
                <a:gd name="T7" fmla="*/ 1104 h 1104"/>
                <a:gd name="T8" fmla="*/ 5760 w 5761"/>
                <a:gd name="T9" fmla="*/ 8 h 1104"/>
                <a:gd name="T10" fmla="*/ 0 w 5761"/>
                <a:gd name="T11" fmla="*/ 0 h 1104"/>
              </a:gdLst>
              <a:ahLst/>
              <a:cxnLst>
                <a:cxn ang="0">
                  <a:pos x="T0" y="T1"/>
                </a:cxn>
                <a:cxn ang="0">
                  <a:pos x="T2" y="T3"/>
                </a:cxn>
                <a:cxn ang="0">
                  <a:pos x="T4" y="T5"/>
                </a:cxn>
                <a:cxn ang="0">
                  <a:pos x="T6" y="T7"/>
                </a:cxn>
                <a:cxn ang="0">
                  <a:pos x="T8" y="T9"/>
                </a:cxn>
                <a:cxn ang="0">
                  <a:pos x="T10" y="T11"/>
                </a:cxn>
              </a:cxnLst>
              <a:rect l="0" t="0" r="r" b="b"/>
              <a:pathLst>
                <a:path w="5761" h="1104">
                  <a:moveTo>
                    <a:pt x="0" y="0"/>
                  </a:moveTo>
                  <a:lnTo>
                    <a:pt x="0" y="632"/>
                  </a:lnTo>
                  <a:cubicBezTo>
                    <a:pt x="72" y="625"/>
                    <a:pt x="401" y="504"/>
                    <a:pt x="1521" y="448"/>
                  </a:cubicBezTo>
                  <a:cubicBezTo>
                    <a:pt x="2641" y="392"/>
                    <a:pt x="4505" y="504"/>
                    <a:pt x="5761" y="1104"/>
                  </a:cubicBezTo>
                  <a:lnTo>
                    <a:pt x="5760" y="8"/>
                  </a:lnTo>
                  <a:lnTo>
                    <a:pt x="0" y="0"/>
                  </a:lnTo>
                  <a:close/>
                </a:path>
              </a:pathLst>
            </a:custGeom>
            <a:gradFill rotWithShape="1">
              <a:gsLst>
                <a:gs pos="0">
                  <a:schemeClr val="hlink">
                    <a:gamma/>
                    <a:shade val="63529"/>
                    <a:invGamma/>
                  </a:schemeClr>
                </a:gs>
                <a:gs pos="100000">
                  <a:schemeClr va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pic>
        <p:nvPicPr>
          <p:cNvPr id="3254" name="Picture 182" descr="figure07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5638800" y="3124200"/>
            <a:ext cx="2447925" cy="2044700"/>
          </a:xfrm>
          <a:prstGeom prst="rect">
            <a:avLst/>
          </a:prstGeom>
          <a:noFill/>
          <a:extLst>
            <a:ext uri="{909E8E84-426E-40DD-AFC4-6F175D3DCCD1}">
              <a14:hiddenFill xmlns:a14="http://schemas.microsoft.com/office/drawing/2010/main">
                <a:solidFill>
                  <a:srgbClr val="FFFFFF"/>
                </a:solidFill>
              </a14:hiddenFill>
            </a:ext>
          </a:extLst>
        </p:spPr>
      </p:pic>
      <p:pic>
        <p:nvPicPr>
          <p:cNvPr id="3255" name="Picture 183" descr="figure07_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7019925" y="4005263"/>
            <a:ext cx="2124075" cy="1774825"/>
          </a:xfrm>
          <a:prstGeom prst="rect">
            <a:avLst/>
          </a:prstGeom>
          <a:noFill/>
          <a:extLst>
            <a:ext uri="{909E8E84-426E-40DD-AFC4-6F175D3DCCD1}">
              <a14:hiddenFill xmlns:a14="http://schemas.microsoft.com/office/drawing/2010/main">
                <a:solidFill>
                  <a:srgbClr val="FFFFFF"/>
                </a:solidFill>
              </a14:hiddenFill>
            </a:ext>
          </a:extLst>
        </p:spPr>
      </p:pic>
      <p:pic>
        <p:nvPicPr>
          <p:cNvPr id="3256" name="Picture 184" descr="figure07_o cop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6227763" y="4868863"/>
            <a:ext cx="1619250" cy="1352550"/>
          </a:xfrm>
          <a:prstGeom prst="rect">
            <a:avLst/>
          </a:prstGeom>
          <a:noFill/>
          <a:extLst>
            <a:ext uri="{909E8E84-426E-40DD-AFC4-6F175D3DCCD1}">
              <a14:hiddenFill xmlns:a14="http://schemas.microsoft.com/office/drawing/2010/main">
                <a:solidFill>
                  <a:srgbClr val="FFFFFF"/>
                </a:solidFill>
              </a14:hiddenFill>
            </a:ext>
          </a:extLst>
        </p:spPr>
      </p:pic>
      <p:sp>
        <p:nvSpPr>
          <p:cNvPr id="3258" name="Rectangle 186"/>
          <p:cNvSpPr>
            <a:spLocks noGrp="1" noChangeArrowheads="1"/>
          </p:cNvSpPr>
          <p:nvPr>
            <p:ph type="ctrTitle" sz="quarter"/>
          </p:nvPr>
        </p:nvSpPr>
        <p:spPr bwMode="gray">
          <a:xfrm>
            <a:off x="457200" y="4191000"/>
            <a:ext cx="5410200" cy="1219200"/>
          </a:xfrm>
          <a:effectLst>
            <a:outerShdw dist="35921" dir="2700000" algn="ctr" rotWithShape="0">
              <a:schemeClr val="bg2"/>
            </a:outerShdw>
          </a:effectLst>
          <a:extLst>
            <a:ext uri="{909E8E84-426E-40DD-AFC4-6F175D3DCCD1}">
              <a14:hiddenFill xmlns:a14="http://schemas.microsoft.com/office/drawing/2010/main">
                <a:gradFill rotWithShape="1">
                  <a:gsLst>
                    <a:gs pos="0">
                      <a:schemeClr val="tx1"/>
                    </a:gs>
                    <a:gs pos="50000">
                      <a:schemeClr val="hlink"/>
                    </a:gs>
                    <a:gs pos="100000">
                      <a:schemeClr val="tx1"/>
                    </a:gs>
                  </a:gsLst>
                  <a:lin ang="0" scaled="1"/>
                </a:gradFill>
              </a14:hiddenFill>
            </a:ext>
          </a:extLst>
        </p:spPr>
        <p:txBody>
          <a:bodyPr/>
          <a:lstStyle>
            <a:lvl1pPr algn="l">
              <a:defRPr sz="4000">
                <a:solidFill>
                  <a:schemeClr val="tx1"/>
                </a:solidFill>
              </a:defRPr>
            </a:lvl1pPr>
          </a:lstStyle>
          <a:p>
            <a:pPr lvl="0"/>
            <a:r>
              <a:rPr lang="en-US" altLang="ko-KR" noProof="0" smtClean="0"/>
              <a:t>Click to edit Master title style</a:t>
            </a:r>
          </a:p>
        </p:txBody>
      </p:sp>
      <p:sp>
        <p:nvSpPr>
          <p:cNvPr id="3086" name="Text Box 14"/>
          <p:cNvSpPr txBox="1">
            <a:spLocks noChangeArrowheads="1"/>
          </p:cNvSpPr>
          <p:nvPr/>
        </p:nvSpPr>
        <p:spPr bwMode="white">
          <a:xfrm>
            <a:off x="228600" y="304800"/>
            <a:ext cx="1524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3200" b="1">
                <a:solidFill>
                  <a:srgbClr val="FFFFFF"/>
                </a:solidFill>
                <a:latin typeface="Verdana" pitchFamily="34" charset="0"/>
              </a:rPr>
              <a:t>LOGO</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7691E43-D54F-446F-9BF2-F230FAA9D932}" type="slidenum">
              <a:rPr lang="en-US"/>
              <a:pPr/>
              <a:t>‹#›</a:t>
            </a:fld>
            <a:endParaRPr lang="en-US"/>
          </a:p>
        </p:txBody>
      </p:sp>
    </p:spTree>
    <p:extLst>
      <p:ext uri="{BB962C8B-B14F-4D97-AF65-F5344CB8AC3E}">
        <p14:creationId xmlns:p14="http://schemas.microsoft.com/office/powerpoint/2010/main" val="2320682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940E038-FB83-441F-AF37-F88389A54A2A}" type="slidenum">
              <a:rPr lang="en-US"/>
              <a:pPr/>
              <a:t>‹#›</a:t>
            </a:fld>
            <a:endParaRPr lang="en-US"/>
          </a:p>
        </p:txBody>
      </p:sp>
    </p:spTree>
    <p:extLst>
      <p:ext uri="{BB962C8B-B14F-4D97-AF65-F5344CB8AC3E}">
        <p14:creationId xmlns:p14="http://schemas.microsoft.com/office/powerpoint/2010/main" val="496717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776288" y="1347788"/>
            <a:ext cx="3802062"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730750" y="1347788"/>
            <a:ext cx="3803650"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283512E-64F1-4540-9031-4E5565BB55DA}" type="slidenum">
              <a:rPr lang="en-US"/>
              <a:pPr/>
              <a:t>‹#›</a:t>
            </a:fld>
            <a:endParaRPr lang="en-US"/>
          </a:p>
        </p:txBody>
      </p:sp>
    </p:spTree>
    <p:extLst>
      <p:ext uri="{BB962C8B-B14F-4D97-AF65-F5344CB8AC3E}">
        <p14:creationId xmlns:p14="http://schemas.microsoft.com/office/powerpoint/2010/main" val="3609800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C20EF677-BAE5-45B4-9C49-B4EADF51DE71}" type="slidenum">
              <a:rPr lang="en-US"/>
              <a:pPr/>
              <a:t>‹#›</a:t>
            </a:fld>
            <a:endParaRPr lang="en-US"/>
          </a:p>
        </p:txBody>
      </p:sp>
    </p:spTree>
    <p:extLst>
      <p:ext uri="{BB962C8B-B14F-4D97-AF65-F5344CB8AC3E}">
        <p14:creationId xmlns:p14="http://schemas.microsoft.com/office/powerpoint/2010/main" val="1180007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65970186-72FC-48D6-ADDF-4435A8789C91}" type="slidenum">
              <a:rPr lang="en-US"/>
              <a:pPr/>
              <a:t>‹#›</a:t>
            </a:fld>
            <a:endParaRPr lang="en-US"/>
          </a:p>
        </p:txBody>
      </p:sp>
    </p:spTree>
    <p:extLst>
      <p:ext uri="{BB962C8B-B14F-4D97-AF65-F5344CB8AC3E}">
        <p14:creationId xmlns:p14="http://schemas.microsoft.com/office/powerpoint/2010/main" val="2757656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336D82A6-9950-457A-8C7E-0CCE948A3B27}" type="slidenum">
              <a:rPr lang="en-US"/>
              <a:pPr/>
              <a:t>‹#›</a:t>
            </a:fld>
            <a:endParaRPr lang="en-US"/>
          </a:p>
        </p:txBody>
      </p:sp>
    </p:spTree>
    <p:extLst>
      <p:ext uri="{BB962C8B-B14F-4D97-AF65-F5344CB8AC3E}">
        <p14:creationId xmlns:p14="http://schemas.microsoft.com/office/powerpoint/2010/main" val="1976715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9C319AA-A154-480F-A050-B1915F06592F}" type="slidenum">
              <a:rPr lang="en-US"/>
              <a:pPr/>
              <a:t>‹#›</a:t>
            </a:fld>
            <a:endParaRPr lang="en-US"/>
          </a:p>
        </p:txBody>
      </p:sp>
    </p:spTree>
    <p:extLst>
      <p:ext uri="{BB962C8B-B14F-4D97-AF65-F5344CB8AC3E}">
        <p14:creationId xmlns:p14="http://schemas.microsoft.com/office/powerpoint/2010/main" val="3162974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3CF55D4-0C7D-4904-89E7-714B659C2595}" type="slidenum">
              <a:rPr lang="en-US"/>
              <a:pPr/>
              <a:t>‹#›</a:t>
            </a:fld>
            <a:endParaRPr lang="en-US"/>
          </a:p>
        </p:txBody>
      </p:sp>
    </p:spTree>
    <p:extLst>
      <p:ext uri="{BB962C8B-B14F-4D97-AF65-F5344CB8AC3E}">
        <p14:creationId xmlns:p14="http://schemas.microsoft.com/office/powerpoint/2010/main" val="230664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BB6B2B5-8215-4FE4-A077-34DEE753AD1B}" type="slidenum">
              <a:rPr lang="en-US"/>
              <a:pPr/>
              <a:t>‹#›</a:t>
            </a:fld>
            <a:endParaRPr lang="en-US"/>
          </a:p>
        </p:txBody>
      </p:sp>
    </p:spTree>
    <p:extLst>
      <p:ext uri="{BB962C8B-B14F-4D97-AF65-F5344CB8AC3E}">
        <p14:creationId xmlns:p14="http://schemas.microsoft.com/office/powerpoint/2010/main" val="3556742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3238" y="209550"/>
            <a:ext cx="2024062" cy="6053138"/>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776288" y="209550"/>
            <a:ext cx="5924550" cy="60531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E5B6365-CCB3-4ED0-BB3C-C59F744F69E4}" type="slidenum">
              <a:rPr lang="en-US"/>
              <a:pPr/>
              <a:t>‹#›</a:t>
            </a:fld>
            <a:endParaRPr lang="en-US"/>
          </a:p>
        </p:txBody>
      </p:sp>
    </p:spTree>
    <p:extLst>
      <p:ext uri="{BB962C8B-B14F-4D97-AF65-F5344CB8AC3E}">
        <p14:creationId xmlns:p14="http://schemas.microsoft.com/office/powerpoint/2010/main" val="40181881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85900" y="209550"/>
            <a:ext cx="73914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776288" y="1347788"/>
            <a:ext cx="7758112" cy="4914900"/>
          </a:xfrm>
        </p:spPr>
        <p:txBody>
          <a:bodyPr/>
          <a:lstStyle/>
          <a:p>
            <a:r>
              <a:rPr lang="en-US" smtClean="0"/>
              <a:t>Click icon to add table</a:t>
            </a:r>
            <a:endParaRPr lang="vi-VN"/>
          </a:p>
        </p:txBody>
      </p:sp>
      <p:sp>
        <p:nvSpPr>
          <p:cNvPr id="4" name="Date Placeholder 3"/>
          <p:cNvSpPr>
            <a:spLocks noGrp="1"/>
          </p:cNvSpPr>
          <p:nvPr>
            <p:ph type="dt" sz="half" idx="10"/>
          </p:nvPr>
        </p:nvSpPr>
        <p:spPr>
          <a:xfrm>
            <a:off x="457200" y="6429375"/>
            <a:ext cx="2133600" cy="320675"/>
          </a:xfrm>
        </p:spPr>
        <p:txBody>
          <a:bodyPr/>
          <a:lstStyle>
            <a:lvl1pPr>
              <a:defRPr/>
            </a:lvl1pPr>
          </a:lstStyle>
          <a:p>
            <a:endParaRPr lang="en-US"/>
          </a:p>
        </p:txBody>
      </p:sp>
      <p:sp>
        <p:nvSpPr>
          <p:cNvPr id="5" name="Footer Placeholder 4"/>
          <p:cNvSpPr>
            <a:spLocks noGrp="1"/>
          </p:cNvSpPr>
          <p:nvPr>
            <p:ph type="ftr" sz="quarter" idx="11"/>
          </p:nvPr>
        </p:nvSpPr>
        <p:spPr>
          <a:xfrm>
            <a:off x="3124200" y="6429375"/>
            <a:ext cx="2895600" cy="320675"/>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429375"/>
            <a:ext cx="2133600" cy="320675"/>
          </a:xfrm>
        </p:spPr>
        <p:txBody>
          <a:bodyPr/>
          <a:lstStyle>
            <a:lvl1pPr>
              <a:defRPr/>
            </a:lvl1pPr>
          </a:lstStyle>
          <a:p>
            <a:fld id="{22E8B8F3-B1B8-48DC-A027-8EE92E412AEF}" type="slidenum">
              <a:rPr lang="en-US"/>
              <a:pPr/>
              <a:t>‹#›</a:t>
            </a:fld>
            <a:endParaRPr lang="en-US"/>
          </a:p>
        </p:txBody>
      </p:sp>
    </p:spTree>
    <p:extLst>
      <p:ext uri="{BB962C8B-B14F-4D97-AF65-F5344CB8AC3E}">
        <p14:creationId xmlns:p14="http://schemas.microsoft.com/office/powerpoint/2010/main" val="4240976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tint val="0"/>
                <a:invGamma/>
              </a:schemeClr>
            </a:gs>
          </a:gsLst>
          <a:lin ang="2700000" scaled="1"/>
        </a:gradFill>
        <a:effectLst/>
      </p:bgPr>
    </p:bg>
    <p:spTree>
      <p:nvGrpSpPr>
        <p:cNvPr id="1" name=""/>
        <p:cNvGrpSpPr/>
        <p:nvPr/>
      </p:nvGrpSpPr>
      <p:grpSpPr>
        <a:xfrm>
          <a:off x="0" y="0"/>
          <a:ext cx="0" cy="0"/>
          <a:chOff x="0" y="0"/>
          <a:chExt cx="0" cy="0"/>
        </a:xfrm>
      </p:grpSpPr>
      <p:grpSp>
        <p:nvGrpSpPr>
          <p:cNvPr id="1039" name="Group 15"/>
          <p:cNvGrpSpPr>
            <a:grpSpLocks/>
          </p:cNvGrpSpPr>
          <p:nvPr/>
        </p:nvGrpSpPr>
        <p:grpSpPr bwMode="auto">
          <a:xfrm>
            <a:off x="-12700" y="692150"/>
            <a:ext cx="9144000" cy="6165850"/>
            <a:chOff x="0" y="436"/>
            <a:chExt cx="5760" cy="3884"/>
          </a:xfrm>
        </p:grpSpPr>
        <p:sp>
          <p:nvSpPr>
            <p:cNvPr id="1040" name="Line 16"/>
            <p:cNvSpPr>
              <a:spLocks noChangeShapeType="1"/>
            </p:cNvSpPr>
            <p:nvPr userDrawn="1"/>
          </p:nvSpPr>
          <p:spPr bwMode="gray">
            <a:xfrm>
              <a:off x="1472" y="448"/>
              <a:ext cx="4288" cy="294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1" name="Line 17"/>
            <p:cNvSpPr>
              <a:spLocks noChangeShapeType="1"/>
            </p:cNvSpPr>
            <p:nvPr userDrawn="1"/>
          </p:nvSpPr>
          <p:spPr bwMode="gray">
            <a:xfrm>
              <a:off x="1472" y="448"/>
              <a:ext cx="4288" cy="347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2" name="Line 18"/>
            <p:cNvSpPr>
              <a:spLocks noChangeShapeType="1"/>
            </p:cNvSpPr>
            <p:nvPr userDrawn="1"/>
          </p:nvSpPr>
          <p:spPr bwMode="gray">
            <a:xfrm>
              <a:off x="1472" y="448"/>
              <a:ext cx="406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3" name="Line 19"/>
            <p:cNvSpPr>
              <a:spLocks noChangeShapeType="1"/>
            </p:cNvSpPr>
            <p:nvPr userDrawn="1"/>
          </p:nvSpPr>
          <p:spPr bwMode="gray">
            <a:xfrm>
              <a:off x="1472" y="448"/>
              <a:ext cx="340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4" name="Line 20"/>
            <p:cNvSpPr>
              <a:spLocks noChangeShapeType="1"/>
            </p:cNvSpPr>
            <p:nvPr userDrawn="1"/>
          </p:nvSpPr>
          <p:spPr bwMode="gray">
            <a:xfrm>
              <a:off x="1472" y="448"/>
              <a:ext cx="278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5" name="Line 21"/>
            <p:cNvSpPr>
              <a:spLocks noChangeShapeType="1"/>
            </p:cNvSpPr>
            <p:nvPr userDrawn="1"/>
          </p:nvSpPr>
          <p:spPr bwMode="gray">
            <a:xfrm>
              <a:off x="1472" y="448"/>
              <a:ext cx="2162"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6" name="Line 22"/>
            <p:cNvSpPr>
              <a:spLocks noChangeShapeType="1"/>
            </p:cNvSpPr>
            <p:nvPr userDrawn="1"/>
          </p:nvSpPr>
          <p:spPr bwMode="gray">
            <a:xfrm>
              <a:off x="1472" y="448"/>
              <a:ext cx="1612"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7" name="Line 23"/>
            <p:cNvSpPr>
              <a:spLocks noChangeShapeType="1"/>
            </p:cNvSpPr>
            <p:nvPr userDrawn="1"/>
          </p:nvSpPr>
          <p:spPr bwMode="gray">
            <a:xfrm>
              <a:off x="1472" y="448"/>
              <a:ext cx="1065"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8" name="Line 24"/>
            <p:cNvSpPr>
              <a:spLocks noChangeShapeType="1"/>
            </p:cNvSpPr>
            <p:nvPr userDrawn="1"/>
          </p:nvSpPr>
          <p:spPr bwMode="gray">
            <a:xfrm>
              <a:off x="1472" y="448"/>
              <a:ext cx="514"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9" name="Line 25"/>
            <p:cNvSpPr>
              <a:spLocks noChangeShapeType="1"/>
            </p:cNvSpPr>
            <p:nvPr userDrawn="1"/>
          </p:nvSpPr>
          <p:spPr bwMode="gray">
            <a:xfrm>
              <a:off x="1472" y="448"/>
              <a:ext cx="0"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0" name="Line 26"/>
            <p:cNvSpPr>
              <a:spLocks noChangeShapeType="1"/>
            </p:cNvSpPr>
            <p:nvPr userDrawn="1"/>
          </p:nvSpPr>
          <p:spPr bwMode="gray">
            <a:xfrm>
              <a:off x="1472" y="448"/>
              <a:ext cx="4288" cy="254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1" name="Line 27"/>
            <p:cNvSpPr>
              <a:spLocks noChangeShapeType="1"/>
            </p:cNvSpPr>
            <p:nvPr userDrawn="1"/>
          </p:nvSpPr>
          <p:spPr bwMode="gray">
            <a:xfrm>
              <a:off x="1472" y="448"/>
              <a:ext cx="4288" cy="2195"/>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2" name="Line 28"/>
            <p:cNvSpPr>
              <a:spLocks noChangeShapeType="1"/>
            </p:cNvSpPr>
            <p:nvPr userDrawn="1"/>
          </p:nvSpPr>
          <p:spPr bwMode="gray">
            <a:xfrm>
              <a:off x="1472" y="448"/>
              <a:ext cx="4288" cy="189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3" name="Line 29"/>
            <p:cNvSpPr>
              <a:spLocks noChangeShapeType="1"/>
            </p:cNvSpPr>
            <p:nvPr userDrawn="1"/>
          </p:nvSpPr>
          <p:spPr bwMode="gray">
            <a:xfrm>
              <a:off x="1472" y="448"/>
              <a:ext cx="4288" cy="158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4" name="Line 30"/>
            <p:cNvSpPr>
              <a:spLocks noChangeShapeType="1"/>
            </p:cNvSpPr>
            <p:nvPr userDrawn="1"/>
          </p:nvSpPr>
          <p:spPr bwMode="gray">
            <a:xfrm>
              <a:off x="1515" y="462"/>
              <a:ext cx="4245" cy="130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5" name="Line 31"/>
            <p:cNvSpPr>
              <a:spLocks noChangeShapeType="1"/>
            </p:cNvSpPr>
            <p:nvPr userDrawn="1"/>
          </p:nvSpPr>
          <p:spPr bwMode="gray">
            <a:xfrm>
              <a:off x="1472" y="448"/>
              <a:ext cx="4288" cy="10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6" name="Line 32"/>
            <p:cNvSpPr>
              <a:spLocks noChangeShapeType="1"/>
            </p:cNvSpPr>
            <p:nvPr userDrawn="1"/>
          </p:nvSpPr>
          <p:spPr bwMode="gray">
            <a:xfrm>
              <a:off x="1472" y="448"/>
              <a:ext cx="4288" cy="833"/>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7" name="Line 33"/>
            <p:cNvSpPr>
              <a:spLocks noChangeShapeType="1"/>
            </p:cNvSpPr>
            <p:nvPr userDrawn="1"/>
          </p:nvSpPr>
          <p:spPr bwMode="gray">
            <a:xfrm>
              <a:off x="1472" y="448"/>
              <a:ext cx="4288" cy="613"/>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8" name="Line 34"/>
            <p:cNvSpPr>
              <a:spLocks noChangeShapeType="1"/>
            </p:cNvSpPr>
            <p:nvPr userDrawn="1"/>
          </p:nvSpPr>
          <p:spPr bwMode="gray">
            <a:xfrm>
              <a:off x="1472" y="448"/>
              <a:ext cx="4288" cy="438"/>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9" name="Line 35"/>
            <p:cNvSpPr>
              <a:spLocks noChangeShapeType="1"/>
            </p:cNvSpPr>
            <p:nvPr userDrawn="1"/>
          </p:nvSpPr>
          <p:spPr bwMode="gray">
            <a:xfrm>
              <a:off x="1472" y="448"/>
              <a:ext cx="4288" cy="25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0" name="Line 36"/>
            <p:cNvSpPr>
              <a:spLocks noChangeShapeType="1"/>
            </p:cNvSpPr>
            <p:nvPr userDrawn="1"/>
          </p:nvSpPr>
          <p:spPr bwMode="gray">
            <a:xfrm>
              <a:off x="1472" y="448"/>
              <a:ext cx="4288" cy="13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1" name="Line 37"/>
            <p:cNvSpPr>
              <a:spLocks noChangeShapeType="1"/>
            </p:cNvSpPr>
            <p:nvPr userDrawn="1"/>
          </p:nvSpPr>
          <p:spPr bwMode="gray">
            <a:xfrm flipH="1">
              <a:off x="0" y="449"/>
              <a:ext cx="1474"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2" name="Line 38"/>
            <p:cNvSpPr>
              <a:spLocks noChangeShapeType="1"/>
            </p:cNvSpPr>
            <p:nvPr userDrawn="1"/>
          </p:nvSpPr>
          <p:spPr bwMode="gray">
            <a:xfrm flipH="1">
              <a:off x="0" y="436"/>
              <a:ext cx="1474" cy="251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3" name="Line 39"/>
            <p:cNvSpPr>
              <a:spLocks noChangeShapeType="1"/>
            </p:cNvSpPr>
            <p:nvPr userDrawn="1"/>
          </p:nvSpPr>
          <p:spPr bwMode="gray">
            <a:xfrm flipH="1">
              <a:off x="0" y="462"/>
              <a:ext cx="1461" cy="346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4" name="Line 40"/>
            <p:cNvSpPr>
              <a:spLocks noChangeShapeType="1"/>
            </p:cNvSpPr>
            <p:nvPr userDrawn="1"/>
          </p:nvSpPr>
          <p:spPr bwMode="gray">
            <a:xfrm flipH="1">
              <a:off x="249" y="463"/>
              <a:ext cx="1215" cy="38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5" name="Line 41"/>
            <p:cNvSpPr>
              <a:spLocks noChangeShapeType="1"/>
            </p:cNvSpPr>
            <p:nvPr userDrawn="1"/>
          </p:nvSpPr>
          <p:spPr bwMode="gray">
            <a:xfrm flipH="1">
              <a:off x="657" y="472"/>
              <a:ext cx="808" cy="3848"/>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6" name="Line 42"/>
            <p:cNvSpPr>
              <a:spLocks noChangeShapeType="1"/>
            </p:cNvSpPr>
            <p:nvPr userDrawn="1"/>
          </p:nvSpPr>
          <p:spPr bwMode="gray">
            <a:xfrm flipH="1">
              <a:off x="1066" y="463"/>
              <a:ext cx="404" cy="38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7" name="Line 43"/>
            <p:cNvSpPr>
              <a:spLocks noChangeShapeType="1"/>
            </p:cNvSpPr>
            <p:nvPr userDrawn="1"/>
          </p:nvSpPr>
          <p:spPr bwMode="gray">
            <a:xfrm flipH="1">
              <a:off x="0" y="436"/>
              <a:ext cx="1474" cy="1875"/>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8" name="Line 44"/>
            <p:cNvSpPr>
              <a:spLocks noChangeShapeType="1"/>
            </p:cNvSpPr>
            <p:nvPr userDrawn="1"/>
          </p:nvSpPr>
          <p:spPr bwMode="gray">
            <a:xfrm flipH="1">
              <a:off x="0" y="466"/>
              <a:ext cx="1447" cy="132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9" name="Line 45"/>
            <p:cNvSpPr>
              <a:spLocks noChangeShapeType="1"/>
            </p:cNvSpPr>
            <p:nvPr userDrawn="1"/>
          </p:nvSpPr>
          <p:spPr bwMode="gray">
            <a:xfrm flipH="1">
              <a:off x="0" y="449"/>
              <a:ext cx="1474" cy="89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0" name="Line 46"/>
            <p:cNvSpPr>
              <a:spLocks noChangeShapeType="1"/>
            </p:cNvSpPr>
            <p:nvPr userDrawn="1"/>
          </p:nvSpPr>
          <p:spPr bwMode="gray">
            <a:xfrm flipH="1">
              <a:off x="0" y="471"/>
              <a:ext cx="1435" cy="50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1" name="Line 47"/>
            <p:cNvSpPr>
              <a:spLocks noChangeShapeType="1"/>
            </p:cNvSpPr>
            <p:nvPr userDrawn="1"/>
          </p:nvSpPr>
          <p:spPr bwMode="gray">
            <a:xfrm flipH="1">
              <a:off x="0" y="463"/>
              <a:ext cx="1464" cy="20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2" name="Line 48"/>
            <p:cNvSpPr>
              <a:spLocks noChangeShapeType="1"/>
            </p:cNvSpPr>
            <p:nvPr userDrawn="1"/>
          </p:nvSpPr>
          <p:spPr bwMode="gray">
            <a:xfrm flipH="1">
              <a:off x="0" y="436"/>
              <a:ext cx="1474" cy="12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073" name="Group 49"/>
            <p:cNvGrpSpPr>
              <a:grpSpLocks/>
            </p:cNvGrpSpPr>
            <p:nvPr userDrawn="1"/>
          </p:nvGrpSpPr>
          <p:grpSpPr bwMode="auto">
            <a:xfrm>
              <a:off x="0" y="2063"/>
              <a:ext cx="5760" cy="1220"/>
              <a:chOff x="235" y="2750"/>
              <a:chExt cx="5241" cy="699"/>
            </a:xfrm>
          </p:grpSpPr>
          <p:sp>
            <p:nvSpPr>
              <p:cNvPr id="1074" name="Line 50"/>
              <p:cNvSpPr>
                <a:spLocks noChangeShapeType="1"/>
              </p:cNvSpPr>
              <p:nvPr/>
            </p:nvSpPr>
            <p:spPr bwMode="gray">
              <a:xfrm>
                <a:off x="235" y="3449"/>
                <a:ext cx="5241"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5" name="Line 51"/>
              <p:cNvSpPr>
                <a:spLocks noChangeShapeType="1"/>
              </p:cNvSpPr>
              <p:nvPr/>
            </p:nvSpPr>
            <p:spPr bwMode="gray">
              <a:xfrm>
                <a:off x="235" y="3191"/>
                <a:ext cx="5241"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6" name="Line 52"/>
              <p:cNvSpPr>
                <a:spLocks noChangeShapeType="1"/>
              </p:cNvSpPr>
              <p:nvPr/>
            </p:nvSpPr>
            <p:spPr bwMode="gray">
              <a:xfrm>
                <a:off x="235" y="2958"/>
                <a:ext cx="5239"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7" name="Line 53"/>
              <p:cNvSpPr>
                <a:spLocks noChangeShapeType="1"/>
              </p:cNvSpPr>
              <p:nvPr/>
            </p:nvSpPr>
            <p:spPr bwMode="gray">
              <a:xfrm>
                <a:off x="235" y="2750"/>
                <a:ext cx="5239"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1078" name="Line 54"/>
            <p:cNvSpPr>
              <a:spLocks noChangeShapeType="1"/>
            </p:cNvSpPr>
            <p:nvPr userDrawn="1"/>
          </p:nvSpPr>
          <p:spPr bwMode="gray">
            <a:xfrm>
              <a:off x="0" y="1753"/>
              <a:ext cx="5760"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9" name="Line 55"/>
            <p:cNvSpPr>
              <a:spLocks noChangeShapeType="1"/>
            </p:cNvSpPr>
            <p:nvPr userDrawn="1"/>
          </p:nvSpPr>
          <p:spPr bwMode="gray">
            <a:xfrm flipV="1">
              <a:off x="0" y="1455"/>
              <a:ext cx="5760" cy="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0" name="Line 56"/>
            <p:cNvSpPr>
              <a:spLocks noChangeShapeType="1"/>
            </p:cNvSpPr>
            <p:nvPr userDrawn="1"/>
          </p:nvSpPr>
          <p:spPr bwMode="gray">
            <a:xfrm>
              <a:off x="0" y="1182"/>
              <a:ext cx="5760" cy="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1" name="Line 57"/>
            <p:cNvSpPr>
              <a:spLocks noChangeShapeType="1"/>
            </p:cNvSpPr>
            <p:nvPr userDrawn="1"/>
          </p:nvSpPr>
          <p:spPr bwMode="gray">
            <a:xfrm>
              <a:off x="0" y="965"/>
              <a:ext cx="5734"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2" name="Line 58"/>
            <p:cNvSpPr>
              <a:spLocks noChangeShapeType="1"/>
            </p:cNvSpPr>
            <p:nvPr userDrawn="1"/>
          </p:nvSpPr>
          <p:spPr bwMode="gray">
            <a:xfrm flipV="1">
              <a:off x="0" y="780"/>
              <a:ext cx="5760" cy="1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3" name="Line 59"/>
            <p:cNvSpPr>
              <a:spLocks noChangeShapeType="1"/>
            </p:cNvSpPr>
            <p:nvPr userDrawn="1"/>
          </p:nvSpPr>
          <p:spPr bwMode="gray">
            <a:xfrm>
              <a:off x="0" y="661"/>
              <a:ext cx="5760" cy="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4" name="Line 60"/>
            <p:cNvSpPr>
              <a:spLocks noChangeShapeType="1"/>
            </p:cNvSpPr>
            <p:nvPr userDrawn="1"/>
          </p:nvSpPr>
          <p:spPr bwMode="gray">
            <a:xfrm flipV="1">
              <a:off x="0" y="558"/>
              <a:ext cx="5760" cy="1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5" name="Line 61"/>
            <p:cNvSpPr>
              <a:spLocks noChangeShapeType="1"/>
            </p:cNvSpPr>
            <p:nvPr userDrawn="1"/>
          </p:nvSpPr>
          <p:spPr bwMode="gray">
            <a:xfrm>
              <a:off x="25" y="521"/>
              <a:ext cx="5735"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6" name="Line 62"/>
            <p:cNvSpPr>
              <a:spLocks noChangeShapeType="1"/>
            </p:cNvSpPr>
            <p:nvPr userDrawn="1"/>
          </p:nvSpPr>
          <p:spPr bwMode="gray">
            <a:xfrm>
              <a:off x="0" y="482"/>
              <a:ext cx="5760"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1087" name="Line 63"/>
          <p:cNvSpPr>
            <a:spLocks noChangeShapeType="1"/>
          </p:cNvSpPr>
          <p:nvPr/>
        </p:nvSpPr>
        <p:spPr bwMode="gray">
          <a:xfrm flipH="1">
            <a:off x="-12700" y="712788"/>
            <a:ext cx="2339975"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8" name="Line 64"/>
          <p:cNvSpPr>
            <a:spLocks noChangeShapeType="1"/>
          </p:cNvSpPr>
          <p:nvPr/>
        </p:nvSpPr>
        <p:spPr bwMode="gray">
          <a:xfrm flipH="1">
            <a:off x="-12700" y="712788"/>
            <a:ext cx="2339975" cy="34925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9" name="Line 65"/>
          <p:cNvSpPr>
            <a:spLocks noChangeShapeType="1"/>
          </p:cNvSpPr>
          <p:nvPr/>
        </p:nvSpPr>
        <p:spPr bwMode="gray">
          <a:xfrm flipH="1">
            <a:off x="-12700" y="692150"/>
            <a:ext cx="2339975" cy="19685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90" name="Line 66"/>
          <p:cNvSpPr>
            <a:spLocks noChangeShapeType="1"/>
          </p:cNvSpPr>
          <p:nvPr/>
        </p:nvSpPr>
        <p:spPr bwMode="gray">
          <a:xfrm>
            <a:off x="-12700" y="765175"/>
            <a:ext cx="9144000"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91" name="Freeform 67"/>
          <p:cNvSpPr>
            <a:spLocks/>
          </p:cNvSpPr>
          <p:nvPr/>
        </p:nvSpPr>
        <p:spPr bwMode="gray">
          <a:xfrm>
            <a:off x="-12700" y="0"/>
            <a:ext cx="9156700" cy="1600200"/>
          </a:xfrm>
          <a:custGeom>
            <a:avLst/>
            <a:gdLst>
              <a:gd name="T0" fmla="*/ 0 w 5768"/>
              <a:gd name="T1" fmla="*/ 0 h 1008"/>
              <a:gd name="T2" fmla="*/ 0 w 5768"/>
              <a:gd name="T3" fmla="*/ 688 h 1008"/>
              <a:gd name="T4" fmla="*/ 2008 w 5768"/>
              <a:gd name="T5" fmla="*/ 492 h 1008"/>
              <a:gd name="T6" fmla="*/ 5768 w 5768"/>
              <a:gd name="T7" fmla="*/ 1008 h 1008"/>
              <a:gd name="T8" fmla="*/ 5768 w 5768"/>
              <a:gd name="T9" fmla="*/ 0 h 1008"/>
              <a:gd name="T10" fmla="*/ 0 w 5768"/>
              <a:gd name="T11" fmla="*/ 0 h 1008"/>
            </a:gdLst>
            <a:ahLst/>
            <a:cxnLst>
              <a:cxn ang="0">
                <a:pos x="T0" y="T1"/>
              </a:cxn>
              <a:cxn ang="0">
                <a:pos x="T2" y="T3"/>
              </a:cxn>
              <a:cxn ang="0">
                <a:pos x="T4" y="T5"/>
              </a:cxn>
              <a:cxn ang="0">
                <a:pos x="T6" y="T7"/>
              </a:cxn>
              <a:cxn ang="0">
                <a:pos x="T8" y="T9"/>
              </a:cxn>
              <a:cxn ang="0">
                <a:pos x="T10" y="T11"/>
              </a:cxn>
            </a:cxnLst>
            <a:rect l="0" t="0" r="r" b="b"/>
            <a:pathLst>
              <a:path w="5768" h="1008">
                <a:moveTo>
                  <a:pt x="0" y="0"/>
                </a:moveTo>
                <a:lnTo>
                  <a:pt x="0" y="688"/>
                </a:lnTo>
                <a:cubicBezTo>
                  <a:pt x="72" y="682"/>
                  <a:pt x="776" y="535"/>
                  <a:pt x="2008" y="492"/>
                </a:cubicBezTo>
                <a:cubicBezTo>
                  <a:pt x="3240" y="449"/>
                  <a:pt x="4792" y="608"/>
                  <a:pt x="5768" y="1008"/>
                </a:cubicBezTo>
                <a:lnTo>
                  <a:pt x="5768" y="0"/>
                </a:lnTo>
                <a:lnTo>
                  <a:pt x="0" y="0"/>
                </a:lnTo>
                <a:close/>
              </a:path>
            </a:pathLst>
          </a:custGeom>
          <a:gradFill rotWithShape="1">
            <a:gsLst>
              <a:gs pos="0">
                <a:schemeClr val="hlink"/>
              </a:gs>
              <a:gs pos="100000">
                <a:schemeClr val="hlink">
                  <a:gamma/>
                  <a:shade val="63529"/>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92" name="Freeform 68"/>
          <p:cNvSpPr>
            <a:spLocks/>
          </p:cNvSpPr>
          <p:nvPr/>
        </p:nvSpPr>
        <p:spPr bwMode="gray">
          <a:xfrm>
            <a:off x="-12700" y="-12700"/>
            <a:ext cx="9156700" cy="1354138"/>
          </a:xfrm>
          <a:custGeom>
            <a:avLst/>
            <a:gdLst>
              <a:gd name="T0" fmla="*/ 0 w 5768"/>
              <a:gd name="T1" fmla="*/ 0 h 848"/>
              <a:gd name="T2" fmla="*/ 0 w 5768"/>
              <a:gd name="T3" fmla="*/ 767 h 848"/>
              <a:gd name="T4" fmla="*/ 2104 w 5768"/>
              <a:gd name="T5" fmla="*/ 448 h 848"/>
              <a:gd name="T6" fmla="*/ 5768 w 5768"/>
              <a:gd name="T7" fmla="*/ 848 h 848"/>
              <a:gd name="T8" fmla="*/ 5760 w 5768"/>
              <a:gd name="T9" fmla="*/ 8 h 848"/>
              <a:gd name="T10" fmla="*/ 0 w 5768"/>
              <a:gd name="T11" fmla="*/ 0 h 848"/>
            </a:gdLst>
            <a:ahLst/>
            <a:cxnLst>
              <a:cxn ang="0">
                <a:pos x="T0" y="T1"/>
              </a:cxn>
              <a:cxn ang="0">
                <a:pos x="T2" y="T3"/>
              </a:cxn>
              <a:cxn ang="0">
                <a:pos x="T4" y="T5"/>
              </a:cxn>
              <a:cxn ang="0">
                <a:pos x="T6" y="T7"/>
              </a:cxn>
              <a:cxn ang="0">
                <a:pos x="T8" y="T9"/>
              </a:cxn>
              <a:cxn ang="0">
                <a:pos x="T10" y="T11"/>
              </a:cxn>
            </a:cxnLst>
            <a:rect l="0" t="0" r="r" b="b"/>
            <a:pathLst>
              <a:path w="5768" h="848">
                <a:moveTo>
                  <a:pt x="0" y="0"/>
                </a:moveTo>
                <a:lnTo>
                  <a:pt x="0" y="767"/>
                </a:lnTo>
                <a:cubicBezTo>
                  <a:pt x="72" y="760"/>
                  <a:pt x="879" y="496"/>
                  <a:pt x="2104" y="448"/>
                </a:cubicBezTo>
                <a:cubicBezTo>
                  <a:pt x="3330" y="401"/>
                  <a:pt x="4792" y="472"/>
                  <a:pt x="5768" y="848"/>
                </a:cubicBezTo>
                <a:lnTo>
                  <a:pt x="5760" y="8"/>
                </a:lnTo>
                <a:lnTo>
                  <a:pt x="0" y="0"/>
                </a:lnTo>
                <a:close/>
              </a:path>
            </a:pathLst>
          </a:custGeom>
          <a:gradFill rotWithShape="1">
            <a:gsLst>
              <a:gs pos="0">
                <a:schemeClr val="hlink">
                  <a:gamma/>
                  <a:shade val="63529"/>
                  <a:invGamma/>
                </a:schemeClr>
              </a:gs>
              <a:gs pos="100000">
                <a:schemeClr va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pic>
        <p:nvPicPr>
          <p:cNvPr id="1093" name="Picture 69" descr="figure07_o copy"/>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600075" y="115888"/>
            <a:ext cx="1079500" cy="792162"/>
          </a:xfrm>
          <a:prstGeom prst="rect">
            <a:avLst/>
          </a:prstGeom>
          <a:noFill/>
          <a:extLst>
            <a:ext uri="{909E8E84-426E-40DD-AFC4-6F175D3DCCD1}">
              <a14:hiddenFill xmlns:a14="http://schemas.microsoft.com/office/drawing/2010/main">
                <a:solidFill>
                  <a:srgbClr val="FFFFFF"/>
                </a:solidFill>
              </a14:hiddenFill>
            </a:ext>
          </a:extLst>
        </p:spPr>
      </p:pic>
      <p:pic>
        <p:nvPicPr>
          <p:cNvPr id="1094" name="Picture 70" descr="figure07_b"/>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gray">
          <a:xfrm>
            <a:off x="-12700" y="333375"/>
            <a:ext cx="1439863" cy="1203325"/>
          </a:xfrm>
          <a:prstGeom prst="rect">
            <a:avLst/>
          </a:prstGeom>
          <a:noFill/>
          <a:extLst>
            <a:ext uri="{909E8E84-426E-40DD-AFC4-6F175D3DCCD1}">
              <a14:hiddenFill xmlns:a14="http://schemas.microsoft.com/office/drawing/2010/main">
                <a:solidFill>
                  <a:srgbClr val="FFFFFF"/>
                </a:solidFill>
              </a14:hiddenFill>
            </a:ext>
          </a:extLst>
        </p:spPr>
      </p:pic>
      <p:pic>
        <p:nvPicPr>
          <p:cNvPr id="1095" name="Picture 71" descr="figure07_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gray">
          <a:xfrm>
            <a:off x="1174750" y="404813"/>
            <a:ext cx="649288" cy="542925"/>
          </a:xfrm>
          <a:prstGeom prst="rect">
            <a:avLst/>
          </a:prstGeom>
          <a:noFill/>
          <a:extLst>
            <a:ext uri="{909E8E84-426E-40DD-AFC4-6F175D3DCCD1}">
              <a14:hiddenFill xmlns:a14="http://schemas.microsoft.com/office/drawing/2010/main">
                <a:solidFill>
                  <a:srgbClr val="FFFFFF"/>
                </a:solidFill>
              </a14:hiddenFill>
            </a:ext>
          </a:extLst>
        </p:spPr>
      </p:pic>
      <p:sp>
        <p:nvSpPr>
          <p:cNvPr id="1027" name="Rectangle 3"/>
          <p:cNvSpPr>
            <a:spLocks noGrp="1" noChangeArrowheads="1"/>
          </p:cNvSpPr>
          <p:nvPr>
            <p:ph type="body" idx="1"/>
          </p:nvPr>
        </p:nvSpPr>
        <p:spPr bwMode="auto">
          <a:xfrm>
            <a:off x="776288" y="1347788"/>
            <a:ext cx="7758112" cy="491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42937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429375"/>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42937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6172F223-FF6C-44D1-9A32-3A9F9780D44E}" type="slidenum">
              <a:rPr lang="en-US"/>
              <a:pPr/>
              <a:t>‹#›</a:t>
            </a:fld>
            <a:endParaRPr lang="en-US"/>
          </a:p>
        </p:txBody>
      </p:sp>
      <p:sp>
        <p:nvSpPr>
          <p:cNvPr id="1026" name="Rectangle 2"/>
          <p:cNvSpPr>
            <a:spLocks noGrp="1" noChangeArrowheads="1"/>
          </p:cNvSpPr>
          <p:nvPr>
            <p:ph type="title"/>
          </p:nvPr>
        </p:nvSpPr>
        <p:spPr bwMode="white">
          <a:xfrm>
            <a:off x="1485900" y="209550"/>
            <a:ext cx="73914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3200" b="1">
          <a:solidFill>
            <a:srgbClr val="FFFFFF"/>
          </a:solidFill>
          <a:latin typeface="+mj-lt"/>
          <a:ea typeface="+mj-ea"/>
          <a:cs typeface="+mj-cs"/>
        </a:defRPr>
      </a:lvl1pPr>
      <a:lvl2pPr algn="ctr" rtl="0" eaLnBrk="1" fontAlgn="base" hangingPunct="1">
        <a:spcBef>
          <a:spcPct val="0"/>
        </a:spcBef>
        <a:spcAft>
          <a:spcPct val="0"/>
        </a:spcAft>
        <a:defRPr sz="3200" b="1">
          <a:solidFill>
            <a:srgbClr val="FFFFFF"/>
          </a:solidFill>
          <a:latin typeface="Verdana" pitchFamily="34" charset="0"/>
        </a:defRPr>
      </a:lvl2pPr>
      <a:lvl3pPr algn="ctr" rtl="0" eaLnBrk="1" fontAlgn="base" hangingPunct="1">
        <a:spcBef>
          <a:spcPct val="0"/>
        </a:spcBef>
        <a:spcAft>
          <a:spcPct val="0"/>
        </a:spcAft>
        <a:defRPr sz="3200" b="1">
          <a:solidFill>
            <a:srgbClr val="FFFFFF"/>
          </a:solidFill>
          <a:latin typeface="Verdana" pitchFamily="34" charset="0"/>
        </a:defRPr>
      </a:lvl3pPr>
      <a:lvl4pPr algn="ctr" rtl="0" eaLnBrk="1" fontAlgn="base" hangingPunct="1">
        <a:spcBef>
          <a:spcPct val="0"/>
        </a:spcBef>
        <a:spcAft>
          <a:spcPct val="0"/>
        </a:spcAft>
        <a:defRPr sz="3200" b="1">
          <a:solidFill>
            <a:srgbClr val="FFFFFF"/>
          </a:solidFill>
          <a:latin typeface="Verdana" pitchFamily="34" charset="0"/>
        </a:defRPr>
      </a:lvl4pPr>
      <a:lvl5pPr algn="ctr" rtl="0" eaLnBrk="1" fontAlgn="base" hangingPunct="1">
        <a:spcBef>
          <a:spcPct val="0"/>
        </a:spcBef>
        <a:spcAft>
          <a:spcPct val="0"/>
        </a:spcAft>
        <a:defRPr sz="3200" b="1">
          <a:solidFill>
            <a:srgbClr val="FFFFFF"/>
          </a:solidFill>
          <a:latin typeface="Verdana" pitchFamily="34" charset="0"/>
        </a:defRPr>
      </a:lvl5pPr>
      <a:lvl6pPr marL="457200" algn="ctr" rtl="0" eaLnBrk="1" fontAlgn="base" hangingPunct="1">
        <a:spcBef>
          <a:spcPct val="0"/>
        </a:spcBef>
        <a:spcAft>
          <a:spcPct val="0"/>
        </a:spcAft>
        <a:defRPr sz="3200" b="1">
          <a:solidFill>
            <a:srgbClr val="FFFFFF"/>
          </a:solidFill>
          <a:latin typeface="Verdana" pitchFamily="34" charset="0"/>
        </a:defRPr>
      </a:lvl6pPr>
      <a:lvl7pPr marL="914400" algn="ctr" rtl="0" eaLnBrk="1" fontAlgn="base" hangingPunct="1">
        <a:spcBef>
          <a:spcPct val="0"/>
        </a:spcBef>
        <a:spcAft>
          <a:spcPct val="0"/>
        </a:spcAft>
        <a:defRPr sz="3200" b="1">
          <a:solidFill>
            <a:srgbClr val="FFFFFF"/>
          </a:solidFill>
          <a:latin typeface="Verdana" pitchFamily="34" charset="0"/>
        </a:defRPr>
      </a:lvl7pPr>
      <a:lvl8pPr marL="1371600" algn="ctr" rtl="0" eaLnBrk="1" fontAlgn="base" hangingPunct="1">
        <a:spcBef>
          <a:spcPct val="0"/>
        </a:spcBef>
        <a:spcAft>
          <a:spcPct val="0"/>
        </a:spcAft>
        <a:defRPr sz="3200" b="1">
          <a:solidFill>
            <a:srgbClr val="FFFFFF"/>
          </a:solidFill>
          <a:latin typeface="Verdana" pitchFamily="34" charset="0"/>
        </a:defRPr>
      </a:lvl8pPr>
      <a:lvl9pPr marL="1828800" algn="ctr" rtl="0" eaLnBrk="1" fontAlgn="base" hangingPunct="1">
        <a:spcBef>
          <a:spcPct val="0"/>
        </a:spcBef>
        <a:spcAft>
          <a:spcPct val="0"/>
        </a:spcAft>
        <a:defRPr sz="3200" b="1">
          <a:solidFill>
            <a:srgbClr val="FFFFFF"/>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0" y="2898775"/>
            <a:ext cx="9069388" cy="2663825"/>
          </a:xfrm>
          <a:prstGeom prst="rect">
            <a:avLst/>
          </a:prstGeom>
        </p:spPr>
        <p:txBody>
          <a:bodyPr/>
          <a:lst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a:lstStyle>
          <a:p>
            <a:pPr algn="ctr">
              <a:defRPr/>
            </a:pPr>
            <a: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t>BÁO CÁO TỔNG KẾT  HOẠT ĐỘNG KHCN – HTQT</a:t>
            </a:r>
            <a:b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br>
            <a: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t>NĂM HỌC 2017 - 2018</a:t>
            </a:r>
            <a:b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br>
            <a: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t>VÀ </a:t>
            </a:r>
            <a:b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br>
            <a: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t>TRIỂN KHAI PHƯƠNG HƯỚNG, NHIỆM VỤ </a:t>
            </a:r>
          </a:p>
          <a:p>
            <a:pPr algn="ctr">
              <a:defRPr/>
            </a:pPr>
            <a: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t>NĂM HỌC 2018 - 2019</a:t>
            </a:r>
          </a:p>
        </p:txBody>
      </p:sp>
      <p:sp>
        <p:nvSpPr>
          <p:cNvPr id="5" name="Rectangle 3"/>
          <p:cNvSpPr txBox="1">
            <a:spLocks noChangeArrowheads="1"/>
          </p:cNvSpPr>
          <p:nvPr/>
        </p:nvSpPr>
        <p:spPr>
          <a:xfrm>
            <a:off x="0" y="6308725"/>
            <a:ext cx="9144000" cy="415925"/>
          </a:xfrm>
          <a:prstGeom prst="rect">
            <a:avLst/>
          </a:prstGeom>
        </p:spPr>
        <p:txBody>
          <a:bodyPr/>
          <a:lst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a:lstStyle>
          <a:p>
            <a:pPr algn="ctr"/>
            <a:r>
              <a:rPr lang="en-US" sz="2400" i="1" dirty="0" err="1" smtClean="0">
                <a:latin typeface="Times New Roman" pitchFamily="18" charset="0"/>
                <a:cs typeface="Times New Roman" pitchFamily="18" charset="0"/>
              </a:rPr>
              <a:t>Thành</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phố</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Hồ</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Chí</a:t>
            </a:r>
            <a:r>
              <a:rPr lang="en-US" sz="2400" i="1" dirty="0" smtClean="0">
                <a:latin typeface="Times New Roman" pitchFamily="18" charset="0"/>
                <a:cs typeface="Times New Roman" pitchFamily="18" charset="0"/>
              </a:rPr>
              <a:t> Minh, </a:t>
            </a:r>
            <a:r>
              <a:rPr lang="en-US" sz="2400" i="1" dirty="0" err="1" smtClean="0">
                <a:latin typeface="Times New Roman" pitchFamily="18" charset="0"/>
                <a:cs typeface="Times New Roman" pitchFamily="18" charset="0"/>
              </a:rPr>
              <a:t>ngày</a:t>
            </a:r>
            <a:r>
              <a:rPr lang="en-US" sz="2400" i="1" dirty="0" smtClean="0">
                <a:latin typeface="Times New Roman" pitchFamily="18" charset="0"/>
                <a:cs typeface="Times New Roman" pitchFamily="18" charset="0"/>
              </a:rPr>
              <a:t> 02 </a:t>
            </a:r>
            <a:r>
              <a:rPr lang="en-US" sz="2400" i="1" dirty="0" err="1" smtClean="0">
                <a:latin typeface="Times New Roman" pitchFamily="18" charset="0"/>
                <a:cs typeface="Times New Roman" pitchFamily="18" charset="0"/>
              </a:rPr>
              <a:t>tháng</a:t>
            </a:r>
            <a:r>
              <a:rPr lang="en-US" sz="2400" i="1" dirty="0" smtClean="0">
                <a:latin typeface="Times New Roman" pitchFamily="18" charset="0"/>
                <a:cs typeface="Times New Roman" pitchFamily="18" charset="0"/>
              </a:rPr>
              <a:t> 8 </a:t>
            </a:r>
            <a:r>
              <a:rPr lang="en-US" sz="2400" i="1" dirty="0" err="1" smtClean="0">
                <a:latin typeface="Times New Roman" pitchFamily="18" charset="0"/>
                <a:cs typeface="Times New Roman" pitchFamily="18" charset="0"/>
              </a:rPr>
              <a:t>năm</a:t>
            </a:r>
            <a:r>
              <a:rPr lang="en-US" sz="2400" i="1" dirty="0" smtClean="0">
                <a:latin typeface="Times New Roman" pitchFamily="18" charset="0"/>
                <a:cs typeface="Times New Roman" pitchFamily="18" charset="0"/>
              </a:rPr>
              <a:t> 2017</a:t>
            </a:r>
          </a:p>
        </p:txBody>
      </p:sp>
      <p:pic>
        <p:nvPicPr>
          <p:cNvPr id="6"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3098912" y="1066800"/>
            <a:ext cx="2946176"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2"/>
          <p:cNvSpPr txBox="1">
            <a:spLocks noChangeArrowheads="1"/>
          </p:cNvSpPr>
          <p:nvPr/>
        </p:nvSpPr>
        <p:spPr bwMode="auto">
          <a:xfrm>
            <a:off x="3175" y="115888"/>
            <a:ext cx="91408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dirty="0">
                <a:solidFill>
                  <a:srgbClr val="FFFFFF"/>
                </a:solidFill>
                <a:latin typeface="Times New Roman" pitchFamily="18" charset="0"/>
                <a:cs typeface="Times New Roman" pitchFamily="18" charset="0"/>
              </a:rPr>
              <a:t>ỦY BAN NHÂN </a:t>
            </a:r>
            <a:r>
              <a:rPr lang="en-US" dirty="0" smtClean="0">
                <a:solidFill>
                  <a:srgbClr val="FFFFFF"/>
                </a:solidFill>
                <a:latin typeface="Times New Roman" pitchFamily="18" charset="0"/>
                <a:cs typeface="Times New Roman" pitchFamily="18" charset="0"/>
              </a:rPr>
              <a:t>DÂN </a:t>
            </a:r>
            <a:r>
              <a:rPr lang="en-US" dirty="0">
                <a:solidFill>
                  <a:srgbClr val="FFFFFF"/>
                </a:solidFill>
                <a:latin typeface="Times New Roman" pitchFamily="18" charset="0"/>
                <a:cs typeface="Times New Roman" pitchFamily="18" charset="0"/>
              </a:rPr>
              <a:t>THÀNH PHỐ HỒ CHÍ MINH</a:t>
            </a:r>
          </a:p>
          <a:p>
            <a:pPr algn="ctr"/>
            <a:r>
              <a:rPr lang="en-US" b="1" dirty="0">
                <a:solidFill>
                  <a:srgbClr val="FFFFFF"/>
                </a:solidFill>
                <a:latin typeface="Times New Roman" pitchFamily="18" charset="0"/>
                <a:cs typeface="Times New Roman" pitchFamily="18" charset="0"/>
              </a:rPr>
              <a:t>TRƯỜNG CAO ĐẲNG LÝ TỰ TRỌNG </a:t>
            </a:r>
            <a:r>
              <a:rPr lang="en-US" b="1" dirty="0" smtClean="0">
                <a:solidFill>
                  <a:srgbClr val="FFFFFF"/>
                </a:solidFill>
                <a:latin typeface="Times New Roman" pitchFamily="18" charset="0"/>
                <a:cs typeface="Times New Roman" pitchFamily="18" charset="0"/>
              </a:rPr>
              <a:t>TP. HỒ </a:t>
            </a:r>
            <a:r>
              <a:rPr lang="en-US" b="1" dirty="0">
                <a:solidFill>
                  <a:srgbClr val="FFFFFF"/>
                </a:solidFill>
                <a:latin typeface="Times New Roman" pitchFamily="18" charset="0"/>
                <a:cs typeface="Times New Roman" pitchFamily="18" charset="0"/>
              </a:rPr>
              <a:t>CHÍ MINH</a:t>
            </a:r>
            <a:endParaRPr lang="vi-VN" b="1" dirty="0">
              <a:solidFill>
                <a:srgbClr val="FFFFFF"/>
              </a:solidFill>
              <a:latin typeface="Times New Roman" pitchFamily="18" charset="0"/>
              <a:cs typeface="Times New Roman" pitchFamily="18" charset="0"/>
            </a:endParaRPr>
          </a:p>
        </p:txBody>
      </p:sp>
    </p:spTree>
    <p:extLst>
      <p:ext uri="{BB962C8B-B14F-4D97-AF65-F5344CB8AC3E}">
        <p14:creationId xmlns:p14="http://schemas.microsoft.com/office/powerpoint/2010/main" val="2754283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r>
              <a:rPr lang="en-US" dirty="0">
                <a:latin typeface="Times New Roman" pitchFamily="18" charset="0"/>
                <a:cs typeface="Times New Roman" pitchFamily="18" charset="0"/>
              </a:rPr>
              <a:t>NỘI DUNG BÁO CÁO</a:t>
            </a:r>
            <a:endParaRPr lang="en-US" dirty="0">
              <a:solidFill>
                <a:schemeClr val="accent1"/>
              </a:solidFill>
              <a:latin typeface="Times New Roman" pitchFamily="18" charset="0"/>
              <a:cs typeface="Times New Roman" pitchFamily="18" charset="0"/>
            </a:endParaRPr>
          </a:p>
        </p:txBody>
      </p:sp>
      <p:grpSp>
        <p:nvGrpSpPr>
          <p:cNvPr id="89091" name="Group 3"/>
          <p:cNvGrpSpPr>
            <a:grpSpLocks/>
          </p:cNvGrpSpPr>
          <p:nvPr/>
        </p:nvGrpSpPr>
        <p:grpSpPr bwMode="auto">
          <a:xfrm>
            <a:off x="1475656" y="2181721"/>
            <a:ext cx="762000" cy="665162"/>
            <a:chOff x="1110" y="2656"/>
            <a:chExt cx="1549" cy="1351"/>
          </a:xfrm>
        </p:grpSpPr>
        <p:sp>
          <p:nvSpPr>
            <p:cNvPr id="8909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09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094"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89095" name="Group 7"/>
          <p:cNvGrpSpPr>
            <a:grpSpLocks/>
          </p:cNvGrpSpPr>
          <p:nvPr/>
        </p:nvGrpSpPr>
        <p:grpSpPr bwMode="auto">
          <a:xfrm>
            <a:off x="1475656" y="3307631"/>
            <a:ext cx="762000" cy="665162"/>
            <a:chOff x="3174" y="2656"/>
            <a:chExt cx="1549" cy="1351"/>
          </a:xfrm>
        </p:grpSpPr>
        <p:sp>
          <p:nvSpPr>
            <p:cNvPr id="89096"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097"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098" name="AutoShape 10"/>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89099" name="Line 11"/>
          <p:cNvSpPr>
            <a:spLocks noChangeShapeType="1"/>
          </p:cNvSpPr>
          <p:nvPr/>
        </p:nvSpPr>
        <p:spPr bwMode="auto">
          <a:xfrm>
            <a:off x="2085256" y="2996952"/>
            <a:ext cx="4800600"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00" name="Text Box 12"/>
          <p:cNvSpPr txBox="1">
            <a:spLocks noChangeArrowheads="1"/>
          </p:cNvSpPr>
          <p:nvPr/>
        </p:nvSpPr>
        <p:spPr bwMode="auto">
          <a:xfrm>
            <a:off x="2418656" y="2109713"/>
            <a:ext cx="590465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200" b="1" dirty="0">
                <a:latin typeface="Times New Roman" pitchFamily="18" charset="0"/>
                <a:cs typeface="Times New Roman" pitchFamily="18" charset="0"/>
              </a:rPr>
              <a:t>TỔNG KẾT </a:t>
            </a:r>
            <a:r>
              <a:rPr lang="en-US" sz="2200" b="1" dirty="0" smtClean="0">
                <a:latin typeface="Times New Roman" pitchFamily="18" charset="0"/>
                <a:cs typeface="Times New Roman" pitchFamily="18" charset="0"/>
              </a:rPr>
              <a:t>HOẠT </a:t>
            </a:r>
            <a:r>
              <a:rPr lang="en-US" sz="2200" b="1" dirty="0">
                <a:latin typeface="Times New Roman" pitchFamily="18" charset="0"/>
                <a:cs typeface="Times New Roman" pitchFamily="18" charset="0"/>
              </a:rPr>
              <a:t>ĐỘNG </a:t>
            </a:r>
            <a:r>
              <a:rPr lang="en-US" sz="2200" b="1" dirty="0" smtClean="0">
                <a:latin typeface="Times New Roman" pitchFamily="18" charset="0"/>
                <a:cs typeface="Times New Roman" pitchFamily="18" charset="0"/>
              </a:rPr>
              <a:t>KHCN VÀ HTQT </a:t>
            </a:r>
          </a:p>
          <a:p>
            <a:r>
              <a:rPr lang="en-US" sz="2200" b="1" dirty="0" smtClean="0">
                <a:latin typeface="Times New Roman" pitchFamily="18" charset="0"/>
                <a:cs typeface="Times New Roman" pitchFamily="18" charset="0"/>
              </a:rPr>
              <a:t>NĂM HỌC 2017-2018</a:t>
            </a:r>
            <a:endParaRPr lang="vi-VN" sz="2200" b="1" dirty="0">
              <a:latin typeface="Times New Roman" pitchFamily="18" charset="0"/>
              <a:cs typeface="Times New Roman" pitchFamily="18" charset="0"/>
            </a:endParaRPr>
          </a:p>
        </p:txBody>
      </p:sp>
      <p:sp>
        <p:nvSpPr>
          <p:cNvPr id="89101" name="Text Box 13"/>
          <p:cNvSpPr txBox="1">
            <a:spLocks noChangeArrowheads="1"/>
          </p:cNvSpPr>
          <p:nvPr/>
        </p:nvSpPr>
        <p:spPr bwMode="gray">
          <a:xfrm>
            <a:off x="1680235" y="2253729"/>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a:solidFill>
                  <a:srgbClr val="FFFFFF"/>
                </a:solidFill>
                <a:latin typeface="Times New Roman" pitchFamily="18" charset="0"/>
                <a:cs typeface="Times New Roman" pitchFamily="18" charset="0"/>
              </a:rPr>
              <a:t>1</a:t>
            </a:r>
          </a:p>
        </p:txBody>
      </p:sp>
      <p:sp>
        <p:nvSpPr>
          <p:cNvPr id="89102" name="Line 14"/>
          <p:cNvSpPr>
            <a:spLocks noChangeShapeType="1"/>
          </p:cNvSpPr>
          <p:nvPr/>
        </p:nvSpPr>
        <p:spPr bwMode="auto">
          <a:xfrm>
            <a:off x="2085256" y="4221088"/>
            <a:ext cx="4800600"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03" name="Text Box 15"/>
          <p:cNvSpPr txBox="1">
            <a:spLocks noChangeArrowheads="1"/>
          </p:cNvSpPr>
          <p:nvPr/>
        </p:nvSpPr>
        <p:spPr bwMode="auto">
          <a:xfrm>
            <a:off x="2418656" y="3307631"/>
            <a:ext cx="590465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200" b="1" dirty="0">
                <a:latin typeface="Times New Roman" pitchFamily="18" charset="0"/>
                <a:cs typeface="Times New Roman" pitchFamily="18" charset="0"/>
              </a:rPr>
              <a:t>ĐÁNH GIÁ </a:t>
            </a:r>
            <a:r>
              <a:rPr lang="vi-VN" sz="2200" b="1" dirty="0" smtClean="0">
                <a:latin typeface="Times New Roman" pitchFamily="18" charset="0"/>
                <a:cs typeface="Times New Roman" pitchFamily="18" charset="0"/>
              </a:rPr>
              <a:t>HOẠT </a:t>
            </a:r>
            <a:r>
              <a:rPr lang="vi-VN" sz="2200" b="1" dirty="0">
                <a:latin typeface="Times New Roman" pitchFamily="18" charset="0"/>
                <a:cs typeface="Times New Roman" pitchFamily="18" charset="0"/>
              </a:rPr>
              <a:t>ĐỘNG </a:t>
            </a:r>
            <a:r>
              <a:rPr lang="en-US" sz="2200" b="1" dirty="0" smtClean="0">
                <a:latin typeface="Times New Roman" pitchFamily="18" charset="0"/>
                <a:cs typeface="Times New Roman" pitchFamily="18" charset="0"/>
              </a:rPr>
              <a:t>KHCN</a:t>
            </a:r>
            <a:r>
              <a:rPr lang="vi-VN" sz="2200" b="1" dirty="0" smtClean="0">
                <a:latin typeface="Times New Roman" pitchFamily="18" charset="0"/>
                <a:cs typeface="Times New Roman" pitchFamily="18" charset="0"/>
              </a:rPr>
              <a:t> </a:t>
            </a:r>
            <a:r>
              <a:rPr lang="en-US" sz="2200" b="1" dirty="0" smtClean="0">
                <a:latin typeface="Times New Roman" pitchFamily="18" charset="0"/>
                <a:cs typeface="Times New Roman" pitchFamily="18" charset="0"/>
              </a:rPr>
              <a:t>VÀ</a:t>
            </a:r>
            <a:r>
              <a:rPr lang="vi-VN" sz="2200" b="1" dirty="0" smtClean="0">
                <a:latin typeface="Times New Roman" pitchFamily="18" charset="0"/>
                <a:cs typeface="Times New Roman" pitchFamily="18" charset="0"/>
              </a:rPr>
              <a:t> </a:t>
            </a:r>
            <a:r>
              <a:rPr lang="en-US" sz="2200" b="1" dirty="0" smtClean="0">
                <a:latin typeface="Times New Roman" pitchFamily="18" charset="0"/>
                <a:cs typeface="Times New Roman" pitchFamily="18" charset="0"/>
              </a:rPr>
              <a:t>HTQT</a:t>
            </a:r>
            <a:r>
              <a:rPr lang="vi-VN" sz="2200" b="1" dirty="0" smtClean="0">
                <a:latin typeface="Times New Roman" pitchFamily="18" charset="0"/>
                <a:cs typeface="Times New Roman" pitchFamily="18" charset="0"/>
              </a:rPr>
              <a:t> </a:t>
            </a:r>
            <a:r>
              <a:rPr lang="en-US" sz="2200" b="1" dirty="0" smtClean="0">
                <a:latin typeface="Times New Roman" pitchFamily="18" charset="0"/>
                <a:cs typeface="Times New Roman" pitchFamily="18" charset="0"/>
              </a:rPr>
              <a:t>NĂM HỌC 2017-2018</a:t>
            </a:r>
            <a:endParaRPr lang="en-US" sz="2200" dirty="0">
              <a:solidFill>
                <a:schemeClr val="tx2"/>
              </a:solidFill>
              <a:latin typeface="Times New Roman" pitchFamily="18" charset="0"/>
              <a:cs typeface="Times New Roman" pitchFamily="18" charset="0"/>
            </a:endParaRPr>
          </a:p>
        </p:txBody>
      </p:sp>
      <p:sp>
        <p:nvSpPr>
          <p:cNvPr id="89104" name="Text Box 16"/>
          <p:cNvSpPr txBox="1">
            <a:spLocks noChangeArrowheads="1"/>
          </p:cNvSpPr>
          <p:nvPr/>
        </p:nvSpPr>
        <p:spPr bwMode="gray">
          <a:xfrm>
            <a:off x="1680235" y="3406056"/>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solidFill>
                  <a:srgbClr val="FFFFFF"/>
                </a:solidFill>
                <a:latin typeface="Times New Roman" pitchFamily="18" charset="0"/>
                <a:cs typeface="Times New Roman" pitchFamily="18" charset="0"/>
              </a:rPr>
              <a:t>2</a:t>
            </a:r>
          </a:p>
        </p:txBody>
      </p:sp>
      <p:grpSp>
        <p:nvGrpSpPr>
          <p:cNvPr id="89105" name="Group 17"/>
          <p:cNvGrpSpPr>
            <a:grpSpLocks/>
          </p:cNvGrpSpPr>
          <p:nvPr/>
        </p:nvGrpSpPr>
        <p:grpSpPr bwMode="auto">
          <a:xfrm>
            <a:off x="1475656" y="4527575"/>
            <a:ext cx="762000" cy="665162"/>
            <a:chOff x="1110" y="2656"/>
            <a:chExt cx="1549" cy="1351"/>
          </a:xfrm>
        </p:grpSpPr>
        <p:sp>
          <p:nvSpPr>
            <p:cNvPr id="89106"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07"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08"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89113" name="Line 25"/>
          <p:cNvSpPr>
            <a:spLocks noChangeShapeType="1"/>
          </p:cNvSpPr>
          <p:nvPr/>
        </p:nvSpPr>
        <p:spPr bwMode="auto">
          <a:xfrm>
            <a:off x="2085256" y="5373216"/>
            <a:ext cx="4800600"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14" name="Text Box 26"/>
          <p:cNvSpPr txBox="1">
            <a:spLocks noChangeArrowheads="1"/>
          </p:cNvSpPr>
          <p:nvPr/>
        </p:nvSpPr>
        <p:spPr bwMode="auto">
          <a:xfrm>
            <a:off x="2418657" y="4459759"/>
            <a:ext cx="5904655"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vi-VN" sz="2200" b="1" dirty="0">
                <a:latin typeface="Times New Roman" pitchFamily="18" charset="0"/>
                <a:cs typeface="Times New Roman" pitchFamily="18" charset="0"/>
              </a:rPr>
              <a:t>TRIỂN KHAI PHƯƠNG HƯỚNG NHIỆM VỤ </a:t>
            </a:r>
            <a:endParaRPr lang="en-US" sz="2200" b="1" dirty="0" smtClean="0">
              <a:latin typeface="Times New Roman" pitchFamily="18" charset="0"/>
              <a:cs typeface="Times New Roman" pitchFamily="18" charset="0"/>
            </a:endParaRPr>
          </a:p>
          <a:p>
            <a:r>
              <a:rPr lang="en-US" sz="2200" b="1" dirty="0" smtClean="0">
                <a:latin typeface="Times New Roman" pitchFamily="18" charset="0"/>
                <a:cs typeface="Times New Roman" pitchFamily="18" charset="0"/>
              </a:rPr>
              <a:t>KHCN</a:t>
            </a:r>
            <a:r>
              <a:rPr lang="vi-VN" sz="2200" b="1" dirty="0" smtClean="0">
                <a:latin typeface="Times New Roman" pitchFamily="18" charset="0"/>
                <a:cs typeface="Times New Roman" pitchFamily="18" charset="0"/>
              </a:rPr>
              <a:t> </a:t>
            </a:r>
            <a:r>
              <a:rPr lang="vi-VN" sz="2200" b="1" dirty="0">
                <a:latin typeface="Times New Roman" pitchFamily="18" charset="0"/>
                <a:cs typeface="Times New Roman" pitchFamily="18" charset="0"/>
              </a:rPr>
              <a:t>VÀ </a:t>
            </a:r>
            <a:r>
              <a:rPr lang="en-US" sz="2200" b="1" dirty="0" smtClean="0">
                <a:latin typeface="Times New Roman" pitchFamily="18" charset="0"/>
                <a:cs typeface="Times New Roman" pitchFamily="18" charset="0"/>
              </a:rPr>
              <a:t>HTQT </a:t>
            </a:r>
            <a:r>
              <a:rPr lang="vi-VN" sz="2200" b="1" dirty="0" smtClean="0">
                <a:latin typeface="Times New Roman" pitchFamily="18" charset="0"/>
                <a:cs typeface="Times New Roman" pitchFamily="18" charset="0"/>
              </a:rPr>
              <a:t>NĂM </a:t>
            </a:r>
            <a:r>
              <a:rPr lang="vi-VN" sz="2200" b="1" dirty="0">
                <a:latin typeface="Times New Roman" pitchFamily="18" charset="0"/>
                <a:cs typeface="Times New Roman" pitchFamily="18" charset="0"/>
              </a:rPr>
              <a:t>HỌC </a:t>
            </a:r>
            <a:r>
              <a:rPr lang="en-US" sz="2200" b="1" dirty="0" smtClean="0">
                <a:latin typeface="Times New Roman" pitchFamily="18" charset="0"/>
                <a:cs typeface="Times New Roman" pitchFamily="18" charset="0"/>
              </a:rPr>
              <a:t>2018-2019</a:t>
            </a:r>
            <a:endParaRPr lang="vi-VN" sz="2200" b="1" dirty="0">
              <a:latin typeface="Times New Roman" pitchFamily="18" charset="0"/>
              <a:cs typeface="Times New Roman" pitchFamily="18" charset="0"/>
            </a:endParaRPr>
          </a:p>
        </p:txBody>
      </p:sp>
      <p:sp>
        <p:nvSpPr>
          <p:cNvPr id="89115" name="Text Box 27"/>
          <p:cNvSpPr txBox="1">
            <a:spLocks noChangeArrowheads="1"/>
          </p:cNvSpPr>
          <p:nvPr/>
        </p:nvSpPr>
        <p:spPr bwMode="gray">
          <a:xfrm>
            <a:off x="1680235" y="46260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solidFill>
                  <a:srgbClr val="FFFFFF"/>
                </a:solidFill>
                <a:latin typeface="Times New Roman" pitchFamily="18" charset="0"/>
                <a:cs typeface="Times New Roman" pitchFamily="18" charset="0"/>
              </a:rPr>
              <a:t>3</a:t>
            </a:r>
          </a:p>
        </p:txBody>
      </p:sp>
      <p:sp>
        <p:nvSpPr>
          <p:cNvPr id="89119" name="Text Box 31"/>
          <p:cNvSpPr txBox="1">
            <a:spLocks noChangeArrowheads="1"/>
          </p:cNvSpPr>
          <p:nvPr/>
        </p:nvSpPr>
        <p:spPr bwMode="auto">
          <a:xfrm>
            <a:off x="1660525" y="7223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vi-VN"/>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a:xfrm>
            <a:off x="251520" y="1916832"/>
            <a:ext cx="5687888" cy="2701280"/>
          </a:xfrm>
        </p:spPr>
        <p:txBody>
          <a:bodyPr/>
          <a:lstStyle/>
          <a:p>
            <a:pPr algn="ctr">
              <a:lnSpc>
                <a:spcPct val="125000"/>
              </a:lnSpc>
            </a:pPr>
            <a:r>
              <a:rPr lang="en-US" sz="3600" dirty="0">
                <a:solidFill>
                  <a:srgbClr val="FF0000"/>
                </a:solidFill>
                <a:latin typeface="Times New Roman" pitchFamily="18" charset="0"/>
                <a:cs typeface="Times New Roman" pitchFamily="18" charset="0"/>
              </a:rPr>
              <a:t>TỔNG KẾT HOẠT ĐỘNG KHCN VÀ HTQT </a:t>
            </a:r>
            <a:br>
              <a:rPr lang="en-US" sz="3600" dirty="0">
                <a:solidFill>
                  <a:srgbClr val="FF0000"/>
                </a:solidFill>
                <a:latin typeface="Times New Roman" pitchFamily="18" charset="0"/>
                <a:cs typeface="Times New Roman" pitchFamily="18" charset="0"/>
              </a:rPr>
            </a:br>
            <a:r>
              <a:rPr lang="en-US" sz="3600" dirty="0">
                <a:solidFill>
                  <a:srgbClr val="FF0000"/>
                </a:solidFill>
                <a:latin typeface="Times New Roman" pitchFamily="18" charset="0"/>
                <a:cs typeface="Times New Roman" pitchFamily="18" charset="0"/>
              </a:rPr>
              <a:t>NĂM HỌC 2017-2018</a:t>
            </a:r>
            <a:endParaRPr lang="vi-VN" sz="3600" dirty="0">
              <a:solidFill>
                <a:srgbClr val="FF0000"/>
              </a:solidFill>
              <a:latin typeface="Times New Roman" pitchFamily="18" charset="0"/>
              <a:cs typeface="Times New Roman" pitchFamily="18" charset="0"/>
            </a:endParaRPr>
          </a:p>
        </p:txBody>
      </p:sp>
      <p:pic>
        <p:nvPicPr>
          <p:cNvPr id="6"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1979712" cy="126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3299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85900" y="44624"/>
            <a:ext cx="7391400" cy="771178"/>
          </a:xfrm>
        </p:spPr>
        <p:txBody>
          <a:bodyPr/>
          <a:lstStyle/>
          <a:p>
            <a:r>
              <a:rPr lang="en-US" sz="2800" dirty="0">
                <a:latin typeface="Times New Roman" pitchFamily="18" charset="0"/>
                <a:cs typeface="Times New Roman" pitchFamily="18" charset="0"/>
              </a:rPr>
              <a:t>HOẠT ĐỘNG KHOA HỌC CÔNG NGHỆ </a:t>
            </a: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220985163"/>
              </p:ext>
            </p:extLst>
          </p:nvPr>
        </p:nvGraphicFramePr>
        <p:xfrm>
          <a:off x="467544" y="1981745"/>
          <a:ext cx="8208911" cy="3391471"/>
        </p:xfrm>
        <a:graphic>
          <a:graphicData uri="http://schemas.openxmlformats.org/drawingml/2006/table">
            <a:tbl>
              <a:tblPr/>
              <a:tblGrid>
                <a:gridCol w="2168433"/>
                <a:gridCol w="999919"/>
                <a:gridCol w="1865511"/>
                <a:gridCol w="1662881"/>
                <a:gridCol w="1512167"/>
              </a:tblGrid>
              <a:tr h="1300163">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Năm</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học</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Số</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đề</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tài</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Kinh</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phí</a:t>
                      </a:r>
                      <a:endParaRPr kumimoji="0" lang="en-US" sz="2600" b="1" i="0" u="none" strike="noStrike" cap="none" normalizeH="0" baseline="0" dirty="0" smtClean="0">
                        <a:ln>
                          <a:noFill/>
                        </a:ln>
                        <a:solidFill>
                          <a:srgbClr val="FFFFFF"/>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đồng</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Khối</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lượng</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giờ</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NCKH)</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Đã</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nghiệm</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thu</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r>
              <a:tr h="723156">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2016 - 2017</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6</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DE9"/>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197.619.125</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DE9"/>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2.574</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DE9"/>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6</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DE9"/>
                    </a:solidFill>
                  </a:tcPr>
                </a:tc>
              </a:tr>
              <a:tr h="720080">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2017 - 2018</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6</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184.694.000</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2.561</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r>
              <a:tr h="648072">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Tổng</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12</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382.313.125</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5135</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7</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5524212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85900" y="44624"/>
            <a:ext cx="7391400" cy="771178"/>
          </a:xfrm>
        </p:spPr>
        <p:txBody>
          <a:bodyPr/>
          <a:lstStyle/>
          <a:p>
            <a:r>
              <a:rPr lang="en-US" sz="2800" dirty="0">
                <a:latin typeface="Times New Roman" pitchFamily="18" charset="0"/>
                <a:cs typeface="Times New Roman" pitchFamily="18" charset="0"/>
              </a:rPr>
              <a:t>HOẠT ĐỘNG KHOA HỌC CÔNG NGHỆ </a:t>
            </a: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631034"/>
              </p:ext>
            </p:extLst>
          </p:nvPr>
        </p:nvGraphicFramePr>
        <p:xfrm>
          <a:off x="1115616" y="1700808"/>
          <a:ext cx="7704856" cy="4032449"/>
        </p:xfrm>
        <a:graphic>
          <a:graphicData uri="http://schemas.openxmlformats.org/drawingml/2006/table">
            <a:tbl>
              <a:tblPr/>
              <a:tblGrid>
                <a:gridCol w="2158173"/>
                <a:gridCol w="1949987"/>
                <a:gridCol w="1798348"/>
                <a:gridCol w="1798348"/>
              </a:tblGrid>
              <a:tr h="1055293">
                <a:tc rowSpan="2">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Năm</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học</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rowSpan="2">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Số</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Sáng</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kiến</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kinh</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nghiệm</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gridSpan="2">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Số</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bài</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báo</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p>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tham</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luận</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pPr marL="0" marR="0" lvl="0" indent="0" algn="ctr" defTabSz="914400" rtl="0" eaLnBrk="1" fontAlgn="base" latinLnBrk="0" hangingPunct="1">
                        <a:lnSpc>
                          <a:spcPct val="100000"/>
                        </a:lnSpc>
                        <a:spcBef>
                          <a:spcPct val="0"/>
                        </a:spcBef>
                        <a:spcAft>
                          <a:spcPts val="600"/>
                        </a:spcAft>
                        <a:buClrTx/>
                        <a:buSzTx/>
                        <a:buFontTx/>
                        <a:buNone/>
                        <a:tabLst/>
                      </a:pP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r>
              <a:tr h="1058868">
                <a:tc vMerge="1">
                  <a:txBody>
                    <a:bodyPr/>
                    <a:lstStyle/>
                    <a:p>
                      <a:pPr marL="0" marR="0" lvl="0" indent="0" algn="ctr" defTabSz="914400" rtl="0" eaLnBrk="1" fontAlgn="base" latinLnBrk="0" hangingPunct="1">
                        <a:lnSpc>
                          <a:spcPct val="100000"/>
                        </a:lnSpc>
                        <a:spcBef>
                          <a:spcPct val="0"/>
                        </a:spcBef>
                        <a:spcAft>
                          <a:spcPts val="600"/>
                        </a:spcAft>
                        <a:buClrTx/>
                        <a:buSzTx/>
                        <a:buFontTx/>
                        <a:buNone/>
                        <a:tabLst/>
                      </a:pP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vMerge="1">
                  <a:txBody>
                    <a:bodyPr/>
                    <a:lstStyle/>
                    <a:p>
                      <a:pPr marL="0" marR="0" lvl="0" indent="0" algn="ctr" defTabSz="914400" rtl="0" eaLnBrk="1" fontAlgn="base" latinLnBrk="0" hangingPunct="1">
                        <a:lnSpc>
                          <a:spcPct val="100000"/>
                        </a:lnSpc>
                        <a:spcBef>
                          <a:spcPct val="0"/>
                        </a:spcBef>
                        <a:spcAft>
                          <a:spcPts val="600"/>
                        </a:spcAft>
                        <a:buClrTx/>
                        <a:buSzTx/>
                        <a:buFontTx/>
                        <a:buNone/>
                        <a:tabLst/>
                      </a:pP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Trong</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nước</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Quốc</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tế</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r>
              <a:tr h="1055293">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2017 - 2018</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89</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3</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8</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r>
              <a:tr h="862995">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Tổng</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89</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3</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8</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85900" y="44624"/>
            <a:ext cx="7391400" cy="771178"/>
          </a:xfrm>
        </p:spPr>
        <p:txBody>
          <a:bodyPr/>
          <a:lstStyle/>
          <a:p>
            <a:r>
              <a:rPr lang="en-US" sz="2800" dirty="0">
                <a:latin typeface="Times New Roman" pitchFamily="18" charset="0"/>
                <a:cs typeface="Times New Roman" pitchFamily="18" charset="0"/>
              </a:rPr>
              <a:t>HOẠT ĐỘNG KHOA HỌC CÔNG NGHỆ </a:t>
            </a: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70118004"/>
              </p:ext>
            </p:extLst>
          </p:nvPr>
        </p:nvGraphicFramePr>
        <p:xfrm>
          <a:off x="899592" y="1772816"/>
          <a:ext cx="6768751" cy="4183559"/>
        </p:xfrm>
        <a:graphic>
          <a:graphicData uri="http://schemas.openxmlformats.org/drawingml/2006/table">
            <a:tbl>
              <a:tblPr/>
              <a:tblGrid>
                <a:gridCol w="2512923"/>
                <a:gridCol w="2161877"/>
                <a:gridCol w="2093951"/>
              </a:tblGrid>
              <a:tr h="1052478">
                <a:tc rowSpan="2">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Năm</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học</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gridSpan="2">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Hội</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thảo</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khoa</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học</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pPr marL="0" marR="0" lvl="0" indent="0" algn="ctr" defTabSz="914400" rtl="0" eaLnBrk="1" fontAlgn="base" latinLnBrk="0" hangingPunct="1">
                        <a:lnSpc>
                          <a:spcPct val="100000"/>
                        </a:lnSpc>
                        <a:spcBef>
                          <a:spcPct val="0"/>
                        </a:spcBef>
                        <a:spcAft>
                          <a:spcPts val="600"/>
                        </a:spcAft>
                        <a:buClrTx/>
                        <a:buSzTx/>
                        <a:buFontTx/>
                        <a:buNone/>
                        <a:tabLst/>
                      </a:pP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r>
              <a:tr h="1150883">
                <a:tc vMerge="1">
                  <a:txBody>
                    <a:bodyPr/>
                    <a:lstStyle/>
                    <a:p>
                      <a:pPr marL="0" marR="0" lvl="0" indent="0" algn="ctr" defTabSz="914400" rtl="0" eaLnBrk="1" fontAlgn="base" latinLnBrk="0" hangingPunct="1">
                        <a:lnSpc>
                          <a:spcPct val="100000"/>
                        </a:lnSpc>
                        <a:spcBef>
                          <a:spcPct val="0"/>
                        </a:spcBef>
                        <a:spcAft>
                          <a:spcPts val="600"/>
                        </a:spcAft>
                        <a:buClrTx/>
                        <a:buSzTx/>
                        <a:buFontTx/>
                        <a:buNone/>
                        <a:tabLst/>
                      </a:pP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Cấp</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trường</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Cấp</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khoa</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r>
              <a:tr h="1042209">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2017 - 2018</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4</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r>
              <a:tr h="937989">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Tổng</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4</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4950231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85900" y="44624"/>
            <a:ext cx="7391400" cy="771178"/>
          </a:xfrm>
        </p:spPr>
        <p:txBody>
          <a:bodyPr/>
          <a:lstStyle/>
          <a:p>
            <a:r>
              <a:rPr lang="en-US" sz="2800" dirty="0">
                <a:latin typeface="Times New Roman" pitchFamily="18" charset="0"/>
                <a:cs typeface="Times New Roman" pitchFamily="18" charset="0"/>
              </a:rPr>
              <a:t>HOẠT ĐỘNG KHOA HỌC CÔNG NGHỆ </a:t>
            </a: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sp>
        <p:nvSpPr>
          <p:cNvPr id="2" name="Rectangle 1"/>
          <p:cNvSpPr/>
          <p:nvPr/>
        </p:nvSpPr>
        <p:spPr>
          <a:xfrm>
            <a:off x="539552" y="1556792"/>
            <a:ext cx="7848872" cy="4493538"/>
          </a:xfrm>
          <a:prstGeom prst="rect">
            <a:avLst/>
          </a:prstGeom>
        </p:spPr>
        <p:txBody>
          <a:bodyPr wrap="square">
            <a:spAutoFit/>
          </a:bodyPr>
          <a:lstStyle/>
          <a:p>
            <a:pPr algn="just"/>
            <a:r>
              <a:rPr lang="vi-VN" sz="2600" dirty="0">
                <a:latin typeface="Times New Roman" pitchFamily="18" charset="0"/>
                <a:cs typeface="Times New Roman" pitchFamily="18" charset="0"/>
              </a:rPr>
              <a:t>Gắn kết với các tổ chức Khoa học - Công nghệ khác thông qua việc tham dự các hội thảo khoa học như: </a:t>
            </a:r>
            <a:endParaRPr lang="en-US" sz="2600" dirty="0" smtClean="0">
              <a:latin typeface="Times New Roman" pitchFamily="18" charset="0"/>
              <a:cs typeface="Times New Roman" pitchFamily="18" charset="0"/>
            </a:endParaRPr>
          </a:p>
          <a:p>
            <a:pPr marL="457200" indent="-457200">
              <a:buFont typeface="Wingdings" pitchFamily="2" charset="2"/>
              <a:buChar char="§"/>
            </a:pPr>
            <a:r>
              <a:rPr lang="vi-VN" sz="2600" dirty="0" smtClean="0">
                <a:latin typeface="Times New Roman" pitchFamily="18" charset="0"/>
                <a:cs typeface="Times New Roman" pitchFamily="18" charset="0"/>
              </a:rPr>
              <a:t>Thầy </a:t>
            </a:r>
            <a:r>
              <a:rPr lang="vi-VN" sz="2600" dirty="0">
                <a:latin typeface="Times New Roman" pitchFamily="18" charset="0"/>
                <a:cs typeface="Times New Roman" pitchFamily="18" charset="0"/>
              </a:rPr>
              <a:t>Phạm Hữu Lộc và Thầy Đinh Văn Đệ báo cáo tham luận tại Hội nghị quốc tế International Engineering and Technology Education (Trường Đại học Bách khoa Hà Nội); </a:t>
            </a:r>
            <a:endParaRPr lang="en-US" sz="2600" dirty="0" smtClean="0">
              <a:latin typeface="Times New Roman" pitchFamily="18" charset="0"/>
              <a:cs typeface="Times New Roman" pitchFamily="18" charset="0"/>
            </a:endParaRPr>
          </a:p>
          <a:p>
            <a:pPr marL="457200" indent="-457200" algn="just">
              <a:buFont typeface="Wingdings" pitchFamily="2" charset="2"/>
              <a:buChar char="§"/>
            </a:pPr>
            <a:r>
              <a:rPr lang="vi-VN" sz="2600" dirty="0" smtClean="0">
                <a:latin typeface="Times New Roman" pitchFamily="18" charset="0"/>
                <a:cs typeface="Times New Roman" pitchFamily="18" charset="0"/>
              </a:rPr>
              <a:t>Tham </a:t>
            </a:r>
            <a:r>
              <a:rPr lang="vi-VN" sz="2600" dirty="0">
                <a:latin typeface="Times New Roman" pitchFamily="18" charset="0"/>
                <a:cs typeface="Times New Roman" pitchFamily="18" charset="0"/>
              </a:rPr>
              <a:t>dự Hội thảo khoa học Smart City 360</a:t>
            </a:r>
            <a:r>
              <a:rPr lang="vi-VN" sz="2600" baseline="30000" dirty="0">
                <a:latin typeface="Times New Roman" pitchFamily="18" charset="0"/>
                <a:cs typeface="Times New Roman" pitchFamily="18" charset="0"/>
              </a:rPr>
              <a:t>0</a:t>
            </a:r>
            <a:r>
              <a:rPr lang="vi-VN" sz="2600" dirty="0">
                <a:latin typeface="Times New Roman" pitchFamily="18" charset="0"/>
                <a:cs typeface="Times New Roman" pitchFamily="18" charset="0"/>
              </a:rPr>
              <a:t> lần thứ II (Viện khoa học và công nghệ); </a:t>
            </a:r>
            <a:endParaRPr lang="en-US" sz="2600" dirty="0" smtClean="0">
              <a:latin typeface="Times New Roman" pitchFamily="18" charset="0"/>
              <a:cs typeface="Times New Roman" pitchFamily="18" charset="0"/>
            </a:endParaRPr>
          </a:p>
          <a:p>
            <a:pPr marL="457200" indent="-457200" algn="just">
              <a:buFont typeface="Wingdings" pitchFamily="2" charset="2"/>
              <a:buChar char="§"/>
            </a:pPr>
            <a:r>
              <a:rPr lang="en-US" sz="2600" dirty="0" smtClean="0">
                <a:latin typeface="Times New Roman" pitchFamily="18" charset="0"/>
                <a:cs typeface="Times New Roman" pitchFamily="18" charset="0"/>
              </a:rPr>
              <a:t>K</a:t>
            </a:r>
            <a:r>
              <a:rPr lang="vi-VN" sz="2600" dirty="0" smtClean="0">
                <a:latin typeface="Times New Roman" pitchFamily="18" charset="0"/>
                <a:cs typeface="Times New Roman" pitchFamily="18" charset="0"/>
              </a:rPr>
              <a:t>ết </a:t>
            </a:r>
            <a:r>
              <a:rPr lang="vi-VN" sz="2600" dirty="0">
                <a:latin typeface="Times New Roman" pitchFamily="18" charset="0"/>
                <a:cs typeface="Times New Roman" pitchFamily="18" charset="0"/>
              </a:rPr>
              <a:t>nối với Phòng kế hoạch và đầu tư (Tổng Lãnh sự quán Úc) qua hội thảo hợp tác công nghệ thông tin và truyền thông Việt Nam - Australia </a:t>
            </a:r>
            <a:r>
              <a:rPr lang="vi-VN" sz="2600" dirty="0" smtClean="0">
                <a:latin typeface="Times New Roman" pitchFamily="18" charset="0"/>
                <a:cs typeface="Times New Roman" pitchFamily="18" charset="0"/>
              </a:rPr>
              <a:t>2018;..</a:t>
            </a:r>
            <a:endParaRPr lang="en-US" sz="2600" dirty="0">
              <a:latin typeface="Times New Roman" pitchFamily="18" charset="0"/>
              <a:cs typeface="Times New Roman" pitchFamily="18" charset="0"/>
            </a:endParaRPr>
          </a:p>
        </p:txBody>
      </p:sp>
    </p:spTree>
    <p:extLst>
      <p:ext uri="{BB962C8B-B14F-4D97-AF65-F5344CB8AC3E}">
        <p14:creationId xmlns:p14="http://schemas.microsoft.com/office/powerpoint/2010/main" val="23131957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en-US" sz="2800" dirty="0">
                <a:latin typeface="Times New Roman" pitchFamily="18" charset="0"/>
                <a:cs typeface="Times New Roman" pitchFamily="18" charset="0"/>
              </a:rPr>
              <a:t>HOẠT ĐỘNG </a:t>
            </a:r>
            <a:r>
              <a:rPr lang="en-US" sz="2800" dirty="0" smtClean="0">
                <a:latin typeface="Times New Roman" pitchFamily="18" charset="0"/>
                <a:cs typeface="Times New Roman" pitchFamily="18" charset="0"/>
              </a:rPr>
              <a:t>HỢP TÁC QUỐC TÊ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graphicFrame>
        <p:nvGraphicFramePr>
          <p:cNvPr id="4" name="Table Placeholder 3"/>
          <p:cNvGraphicFramePr>
            <a:graphicFrameLocks noGrp="1"/>
          </p:cNvGraphicFramePr>
          <p:nvPr>
            <p:ph type="tbl" idx="1"/>
            <p:extLst>
              <p:ext uri="{D42A27DB-BD31-4B8C-83A1-F6EECF244321}">
                <p14:modId xmlns:p14="http://schemas.microsoft.com/office/powerpoint/2010/main" val="293659288"/>
              </p:ext>
            </p:extLst>
          </p:nvPr>
        </p:nvGraphicFramePr>
        <p:xfrm>
          <a:off x="683568" y="1628800"/>
          <a:ext cx="7848872" cy="4248472"/>
        </p:xfrm>
        <a:graphic>
          <a:graphicData uri="http://schemas.openxmlformats.org/drawingml/2006/table">
            <a:tbl>
              <a:tblPr firstRow="1" bandRow="1">
                <a:tableStyleId>{5C22544A-7EE6-4342-B048-85BDC9FD1C3A}</a:tableStyleId>
              </a:tblPr>
              <a:tblGrid>
                <a:gridCol w="1584176"/>
                <a:gridCol w="6264696"/>
              </a:tblGrid>
              <a:tr h="648072">
                <a:tc>
                  <a:txBody>
                    <a:bodyPr/>
                    <a:lstStyle/>
                    <a:p>
                      <a:pPr algn="ctr"/>
                      <a:r>
                        <a:rPr lang="en-US" sz="2600" dirty="0" smtClean="0">
                          <a:latin typeface="Times New Roman" pitchFamily="18" charset="0"/>
                          <a:cs typeface="Times New Roman" pitchFamily="18" charset="0"/>
                        </a:rPr>
                        <a:t>NƯỚC</a:t>
                      </a:r>
                      <a:endParaRPr lang="en-US" sz="2600" dirty="0">
                        <a:latin typeface="Times New Roman" pitchFamily="18" charset="0"/>
                        <a:cs typeface="Times New Roman" pitchFamily="18" charset="0"/>
                      </a:endParaRPr>
                    </a:p>
                  </a:txBody>
                  <a:tcPr anchor="ctr"/>
                </a:tc>
                <a:tc>
                  <a:txBody>
                    <a:bodyPr/>
                    <a:lstStyle/>
                    <a:p>
                      <a:pPr algn="ctr"/>
                      <a:r>
                        <a:rPr lang="en-US" sz="2600" dirty="0" smtClean="0">
                          <a:latin typeface="Times New Roman" pitchFamily="18" charset="0"/>
                          <a:cs typeface="Times New Roman" pitchFamily="18" charset="0"/>
                        </a:rPr>
                        <a:t>HOẠT</a:t>
                      </a:r>
                      <a:r>
                        <a:rPr lang="en-US" sz="2600" baseline="0" dirty="0" smtClean="0">
                          <a:latin typeface="Times New Roman" pitchFamily="18" charset="0"/>
                          <a:cs typeface="Times New Roman" pitchFamily="18" charset="0"/>
                        </a:rPr>
                        <a:t> ĐỘNG</a:t>
                      </a:r>
                      <a:endParaRPr lang="en-US" sz="2600" dirty="0">
                        <a:latin typeface="Times New Roman" pitchFamily="18" charset="0"/>
                        <a:cs typeface="Times New Roman" pitchFamily="18" charset="0"/>
                      </a:endParaRPr>
                    </a:p>
                  </a:txBody>
                  <a:tcPr anchor="ctr"/>
                </a:tc>
              </a:tr>
              <a:tr h="370840">
                <a:tc>
                  <a:txBody>
                    <a:bodyPr/>
                    <a:lstStyle/>
                    <a:p>
                      <a:r>
                        <a:rPr lang="en-US" sz="2600" dirty="0" err="1" smtClean="0">
                          <a:latin typeface="Times New Roman" pitchFamily="18" charset="0"/>
                          <a:cs typeface="Times New Roman" pitchFamily="18" charset="0"/>
                        </a:rPr>
                        <a:t>Hàn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Quốc</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Ký</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bản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ghi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nhớ</a:t>
                      </a:r>
                      <a:endParaRPr lang="en-US" sz="2600" baseline="0" dirty="0" smtClean="0">
                        <a:latin typeface="Times New Roman" pitchFamily="18" charset="0"/>
                        <a:cs typeface="Times New Roman" pitchFamily="18" charset="0"/>
                      </a:endParaRPr>
                    </a:p>
                    <a:p>
                      <a:pPr marL="457200" indent="-457200">
                        <a:buFontTx/>
                        <a:buChar char="-"/>
                      </a:pPr>
                      <a:r>
                        <a:rPr lang="en-US" sz="2600" baseline="0" dirty="0" err="1" smtClean="0">
                          <a:latin typeface="Times New Roman" pitchFamily="18" charset="0"/>
                          <a:cs typeface="Times New Roman" pitchFamily="18" charset="0"/>
                        </a:rPr>
                        <a:t>Tổ</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chức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Hội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thảo</a:t>
                      </a:r>
                      <a:endParaRPr lang="en-US" sz="2600" baseline="0" dirty="0" smtClean="0">
                        <a:latin typeface="Times New Roman" pitchFamily="18" charset="0"/>
                        <a:cs typeface="Times New Roman" pitchFamily="18" charset="0"/>
                      </a:endParaRPr>
                    </a:p>
                    <a:p>
                      <a:pPr marL="457200" indent="-457200">
                        <a:buFontTx/>
                        <a:buChar char="-"/>
                      </a:pPr>
                      <a:r>
                        <a:rPr lang="en-US" sz="2600" baseline="0" dirty="0" err="1" smtClean="0">
                          <a:latin typeface="Times New Roman" pitchFamily="18" charset="0"/>
                          <a:cs typeface="Times New Roman" pitchFamily="18" charset="0"/>
                        </a:rPr>
                        <a:t>Nhận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tài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trợ</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chương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trình</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học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bổng</a:t>
                      </a:r>
                      <a:r>
                        <a:rPr lang="en-US" sz="2600" baseline="0" dirty="0" smtClean="0">
                          <a:latin typeface="Times New Roman" pitchFamily="18" charset="0"/>
                          <a:cs typeface="Times New Roman" pitchFamily="18" charset="0"/>
                        </a:rPr>
                        <a:t> GKS for ASEAN</a:t>
                      </a:r>
                      <a:endParaRPr lang="en-US" sz="2600" dirty="0">
                        <a:latin typeface="Times New Roman" pitchFamily="18" charset="0"/>
                        <a:cs typeface="Times New Roman" pitchFamily="18" charset="0"/>
                      </a:endParaRPr>
                    </a:p>
                  </a:txBody>
                  <a:tcPr anchor="ctr"/>
                </a:tc>
              </a:tr>
              <a:tr h="370840">
                <a:tc>
                  <a:txBody>
                    <a:bodyPr/>
                    <a:lstStyle/>
                    <a:p>
                      <a:r>
                        <a:rPr lang="en-US" sz="2600" dirty="0" err="1" smtClean="0">
                          <a:latin typeface="Times New Roman" pitchFamily="18" charset="0"/>
                          <a:cs typeface="Times New Roman" pitchFamily="18" charset="0"/>
                        </a:rPr>
                        <a:t>Pháp</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Thực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hiện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giai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đoạn</a:t>
                      </a:r>
                      <a:r>
                        <a:rPr lang="en-US" sz="2600" baseline="0" dirty="0" smtClean="0">
                          <a:latin typeface="Times New Roman" pitchFamily="18" charset="0"/>
                          <a:cs typeface="Times New Roman" pitchFamily="18" charset="0"/>
                        </a:rPr>
                        <a:t> 2 </a:t>
                      </a:r>
                      <a:r>
                        <a:rPr lang="en-US" sz="2600" baseline="0" dirty="0" err="1" smtClean="0">
                          <a:latin typeface="Times New Roman" pitchFamily="18" charset="0"/>
                          <a:cs typeface="Times New Roman" pitchFamily="18" charset="0"/>
                        </a:rPr>
                        <a:t>của</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dự</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án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Thợ</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Điện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xanh</a:t>
                      </a:r>
                      <a:endParaRPr lang="en-US" sz="2600" baseline="0" dirty="0" smtClean="0">
                        <a:latin typeface="Times New Roman" pitchFamily="18" charset="0"/>
                        <a:cs typeface="Times New Roman" pitchFamily="18" charset="0"/>
                      </a:endParaRPr>
                    </a:p>
                    <a:p>
                      <a:pPr marL="457200" indent="-457200">
                        <a:buFontTx/>
                        <a:buChar char="-"/>
                      </a:pPr>
                      <a:r>
                        <a:rPr lang="en-US" sz="2600" baseline="0" dirty="0" err="1" smtClean="0">
                          <a:latin typeface="Times New Roman" pitchFamily="18" charset="0"/>
                          <a:cs typeface="Times New Roman" pitchFamily="18" charset="0"/>
                        </a:rPr>
                        <a:t>Thực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hiện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giai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đoạn</a:t>
                      </a:r>
                      <a:r>
                        <a:rPr lang="en-US" sz="2600" baseline="0" dirty="0" smtClean="0">
                          <a:latin typeface="Times New Roman" pitchFamily="18" charset="0"/>
                          <a:cs typeface="Times New Roman" pitchFamily="18" charset="0"/>
                        </a:rPr>
                        <a:t> 2 </a:t>
                      </a:r>
                      <a:r>
                        <a:rPr lang="en-US" sz="2600" baseline="0" dirty="0" err="1" smtClean="0">
                          <a:latin typeface="Times New Roman" pitchFamily="18" charset="0"/>
                          <a:cs typeface="Times New Roman" pitchFamily="18" charset="0"/>
                        </a:rPr>
                        <a:t>của</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dự</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án</a:t>
                      </a:r>
                      <a:r>
                        <a:rPr lang="en-US" sz="2600" baseline="0" dirty="0" smtClean="0">
                          <a:latin typeface="Times New Roman" pitchFamily="18" charset="0"/>
                          <a:cs typeface="Times New Roman" pitchFamily="18" charset="0"/>
                        </a:rPr>
                        <a:t> ESF</a:t>
                      </a:r>
                      <a:endParaRPr lang="en-US" sz="2600" dirty="0">
                        <a:latin typeface="Times New Roman" pitchFamily="18" charset="0"/>
                        <a:cs typeface="Times New Roman" pitchFamily="18" charset="0"/>
                      </a:endParaRPr>
                    </a:p>
                  </a:txBody>
                  <a:tcPr anchor="ctr"/>
                </a:tc>
              </a:tr>
              <a:tr h="643840">
                <a:tc>
                  <a:txBody>
                    <a:bodyPr/>
                    <a:lstStyle/>
                    <a:p>
                      <a:r>
                        <a:rPr lang="en-US" sz="2600" dirty="0" err="1" smtClean="0">
                          <a:latin typeface="Times New Roman" pitchFamily="18" charset="0"/>
                          <a:cs typeface="Times New Roman" pitchFamily="18" charset="0"/>
                        </a:rPr>
                        <a:t>Nhật</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Thảo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luận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hợp</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tác</a:t>
                      </a:r>
                      <a:endParaRPr lang="en-US" sz="2600" baseline="0" dirty="0" smtClean="0">
                        <a:latin typeface="Times New Roman" pitchFamily="18" charset="0"/>
                        <a:cs typeface="Times New Roman" pitchFamily="18" charset="0"/>
                      </a:endParaRPr>
                    </a:p>
                  </a:txBody>
                  <a:tcPr anchor="ctr"/>
                </a:tc>
              </a:tr>
            </a:tbl>
          </a:graphicData>
        </a:graphic>
      </p:graphicFrame>
    </p:spTree>
    <p:extLst>
      <p:ext uri="{BB962C8B-B14F-4D97-AF65-F5344CB8AC3E}">
        <p14:creationId xmlns:p14="http://schemas.microsoft.com/office/powerpoint/2010/main" val="18466710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en-US" sz="2800" dirty="0">
                <a:latin typeface="Times New Roman" pitchFamily="18" charset="0"/>
                <a:cs typeface="Times New Roman" pitchFamily="18" charset="0"/>
              </a:rPr>
              <a:t>HOẠT ĐỘNG </a:t>
            </a:r>
            <a:r>
              <a:rPr lang="en-US" sz="2800" dirty="0" smtClean="0">
                <a:latin typeface="Times New Roman" pitchFamily="18" charset="0"/>
                <a:cs typeface="Times New Roman" pitchFamily="18" charset="0"/>
              </a:rPr>
              <a:t>HỢP TÁC QUỐC TÊ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graphicFrame>
        <p:nvGraphicFramePr>
          <p:cNvPr id="4" name="Table Placeholder 3"/>
          <p:cNvGraphicFramePr>
            <a:graphicFrameLocks noGrp="1"/>
          </p:cNvGraphicFramePr>
          <p:nvPr>
            <p:ph type="tbl" idx="1"/>
            <p:extLst>
              <p:ext uri="{D42A27DB-BD31-4B8C-83A1-F6EECF244321}">
                <p14:modId xmlns:p14="http://schemas.microsoft.com/office/powerpoint/2010/main" val="2617884619"/>
              </p:ext>
            </p:extLst>
          </p:nvPr>
        </p:nvGraphicFramePr>
        <p:xfrm>
          <a:off x="683568" y="1628800"/>
          <a:ext cx="7848872" cy="5076760"/>
        </p:xfrm>
        <a:graphic>
          <a:graphicData uri="http://schemas.openxmlformats.org/drawingml/2006/table">
            <a:tbl>
              <a:tblPr firstRow="1" bandRow="1">
                <a:tableStyleId>{5C22544A-7EE6-4342-B048-85BDC9FD1C3A}</a:tableStyleId>
              </a:tblPr>
              <a:tblGrid>
                <a:gridCol w="1584176"/>
                <a:gridCol w="6264696"/>
              </a:tblGrid>
              <a:tr h="648072">
                <a:tc>
                  <a:txBody>
                    <a:bodyPr/>
                    <a:lstStyle/>
                    <a:p>
                      <a:pPr algn="ctr"/>
                      <a:r>
                        <a:rPr lang="en-US" sz="2600" dirty="0" smtClean="0">
                          <a:latin typeface="Times New Roman" pitchFamily="18" charset="0"/>
                          <a:cs typeface="Times New Roman" pitchFamily="18" charset="0"/>
                        </a:rPr>
                        <a:t>NƯỚC</a:t>
                      </a:r>
                      <a:endParaRPr lang="en-US" sz="2600" dirty="0">
                        <a:latin typeface="Times New Roman" pitchFamily="18" charset="0"/>
                        <a:cs typeface="Times New Roman" pitchFamily="18" charset="0"/>
                      </a:endParaRPr>
                    </a:p>
                  </a:txBody>
                  <a:tcPr anchor="ctr"/>
                </a:tc>
                <a:tc>
                  <a:txBody>
                    <a:bodyPr/>
                    <a:lstStyle/>
                    <a:p>
                      <a:pPr algn="ctr"/>
                      <a:r>
                        <a:rPr lang="en-US" sz="2600" dirty="0" smtClean="0">
                          <a:latin typeface="Times New Roman" pitchFamily="18" charset="0"/>
                          <a:cs typeface="Times New Roman" pitchFamily="18" charset="0"/>
                        </a:rPr>
                        <a:t>HOẠT</a:t>
                      </a:r>
                      <a:r>
                        <a:rPr lang="en-US" sz="2600" baseline="0" dirty="0" smtClean="0">
                          <a:latin typeface="Times New Roman" pitchFamily="18" charset="0"/>
                          <a:cs typeface="Times New Roman" pitchFamily="18" charset="0"/>
                        </a:rPr>
                        <a:t> ĐỘNG</a:t>
                      </a:r>
                      <a:endParaRPr lang="en-US" sz="2600" dirty="0">
                        <a:latin typeface="Times New Roman" pitchFamily="18" charset="0"/>
                        <a:cs typeface="Times New Roman" pitchFamily="18" charset="0"/>
                      </a:endParaRPr>
                    </a:p>
                  </a:txBody>
                  <a:tcPr anchor="ctr"/>
                </a:tc>
              </a:tr>
              <a:tr h="370840">
                <a:tc>
                  <a:txBody>
                    <a:bodyPr/>
                    <a:lstStyle/>
                    <a:p>
                      <a:r>
                        <a:rPr lang="en-US" sz="2600" dirty="0" err="1" smtClean="0">
                          <a:latin typeface="Times New Roman" pitchFamily="18" charset="0"/>
                          <a:cs typeface="Times New Roman" pitchFamily="18" charset="0"/>
                        </a:rPr>
                        <a:t>Hoa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Kỳ</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Học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bổng</a:t>
                      </a:r>
                      <a:r>
                        <a:rPr lang="en-US" sz="2600" baseline="0" dirty="0" smtClean="0">
                          <a:latin typeface="Times New Roman" pitchFamily="18" charset="0"/>
                          <a:cs typeface="Times New Roman" pitchFamily="18" charset="0"/>
                        </a:rPr>
                        <a:t> HEEAP 2017</a:t>
                      </a:r>
                    </a:p>
                    <a:p>
                      <a:pPr marL="457200" indent="-457200">
                        <a:buFontTx/>
                        <a:buChar char="-"/>
                      </a:pPr>
                      <a:r>
                        <a:rPr lang="en-US" sz="2600" baseline="0" dirty="0" err="1" smtClean="0">
                          <a:latin typeface="Times New Roman" pitchFamily="18" charset="0"/>
                          <a:cs typeface="Times New Roman" pitchFamily="18" charset="0"/>
                        </a:rPr>
                        <a:t>Phối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hợp</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tổ</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chức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Hội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nghị</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Quốc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tế</a:t>
                      </a:r>
                      <a:r>
                        <a:rPr lang="en-US" sz="2600" baseline="0" dirty="0" smtClean="0">
                          <a:latin typeface="Times New Roman" pitchFamily="18" charset="0"/>
                          <a:cs typeface="Times New Roman" pitchFamily="18" charset="0"/>
                        </a:rPr>
                        <a:t> ICSS2018</a:t>
                      </a:r>
                      <a:endParaRPr lang="en-US" sz="2600" dirty="0">
                        <a:latin typeface="Times New Roman" pitchFamily="18" charset="0"/>
                        <a:cs typeface="Times New Roman" pitchFamily="18" charset="0"/>
                      </a:endParaRPr>
                    </a:p>
                  </a:txBody>
                  <a:tcPr anchor="ctr"/>
                </a:tc>
              </a:tr>
              <a:tr h="370840">
                <a:tc>
                  <a:txBody>
                    <a:bodyPr/>
                    <a:lstStyle/>
                    <a:p>
                      <a:r>
                        <a:rPr lang="en-US" sz="2600" dirty="0" err="1" smtClean="0">
                          <a:latin typeface="Times New Roman" pitchFamily="18" charset="0"/>
                          <a:cs typeface="Times New Roman" pitchFamily="18" charset="0"/>
                        </a:rPr>
                        <a:t>Phần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Lan</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Hoàn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thành</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giai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đoạn</a:t>
                      </a:r>
                      <a:r>
                        <a:rPr lang="en-US" sz="2600" baseline="0" dirty="0" smtClean="0">
                          <a:latin typeface="Times New Roman" pitchFamily="18" charset="0"/>
                          <a:cs typeface="Times New Roman" pitchFamily="18" charset="0"/>
                        </a:rPr>
                        <a:t> 1 </a:t>
                      </a:r>
                      <a:r>
                        <a:rPr lang="en-US" sz="2600" baseline="0" dirty="0" err="1" smtClean="0">
                          <a:latin typeface="Times New Roman" pitchFamily="18" charset="0"/>
                          <a:cs typeface="Times New Roman" pitchFamily="18" charset="0"/>
                        </a:rPr>
                        <a:t>của</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dự</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án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Trung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tâm</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Đào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tạo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thang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máy</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thang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cuốn</a:t>
                      </a:r>
                      <a:endParaRPr lang="en-US" sz="2600" baseline="0" dirty="0" smtClean="0">
                        <a:latin typeface="Times New Roman" pitchFamily="18" charset="0"/>
                        <a:cs typeface="Times New Roman" pitchFamily="18" charset="0"/>
                      </a:endParaRPr>
                    </a:p>
                  </a:txBody>
                  <a:tcPr anchor="ctr"/>
                </a:tc>
              </a:tr>
              <a:tr h="370840">
                <a:tc>
                  <a:txBody>
                    <a:bodyPr/>
                    <a:lstStyle/>
                    <a:p>
                      <a:r>
                        <a:rPr lang="en-US" sz="2600" dirty="0" err="1" smtClean="0">
                          <a:latin typeface="Times New Roman" pitchFamily="18" charset="0"/>
                          <a:cs typeface="Times New Roman" pitchFamily="18" charset="0"/>
                        </a:rPr>
                        <a:t>Đức</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Tài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trợ</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giáo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viên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phương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pháp</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đào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tạo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và</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chuyển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giao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công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nghệ</a:t>
                      </a:r>
                      <a:endParaRPr lang="en-US" sz="2600" baseline="0" dirty="0" smtClean="0">
                        <a:latin typeface="Times New Roman" pitchFamily="18" charset="0"/>
                        <a:cs typeface="Times New Roman" pitchFamily="18" charset="0"/>
                      </a:endParaRPr>
                    </a:p>
                    <a:p>
                      <a:pPr marL="457200" indent="-457200">
                        <a:buFontTx/>
                        <a:buChar char="-"/>
                      </a:pPr>
                      <a:r>
                        <a:rPr lang="en-US" sz="2600" baseline="0" dirty="0" err="1" smtClean="0">
                          <a:latin typeface="Times New Roman" pitchFamily="18" charset="0"/>
                          <a:cs typeface="Times New Roman" pitchFamily="18" charset="0"/>
                        </a:rPr>
                        <a:t>Báo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cáo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tại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Hội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thảo</a:t>
                      </a:r>
                      <a:r>
                        <a:rPr lang="en-US" sz="2600" baseline="0" dirty="0" smtClean="0">
                          <a:latin typeface="Times New Roman" pitchFamily="18" charset="0"/>
                          <a:cs typeface="Times New Roman" pitchFamily="18" charset="0"/>
                        </a:rPr>
                        <a:t> KH </a:t>
                      </a:r>
                      <a:r>
                        <a:rPr lang="en-US" sz="2600" baseline="0" dirty="0" err="1" smtClean="0">
                          <a:latin typeface="Times New Roman" pitchFamily="18" charset="0"/>
                          <a:cs typeface="Times New Roman" pitchFamily="18" charset="0"/>
                        </a:rPr>
                        <a:t>cấp</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Trường</a:t>
                      </a:r>
                      <a:endParaRPr lang="en-US" sz="2600" baseline="0" dirty="0" smtClean="0">
                        <a:latin typeface="Times New Roman" pitchFamily="18" charset="0"/>
                        <a:cs typeface="Times New Roman" pitchFamily="18" charset="0"/>
                      </a:endParaRPr>
                    </a:p>
                    <a:p>
                      <a:pPr marL="457200" indent="-457200">
                        <a:buFontTx/>
                        <a:buChar char="-"/>
                      </a:pPr>
                      <a:r>
                        <a:rPr lang="en-US" sz="2600" baseline="0" dirty="0" err="1" smtClean="0">
                          <a:latin typeface="Times New Roman" pitchFamily="18" charset="0"/>
                          <a:cs typeface="Times New Roman" pitchFamily="18" charset="0"/>
                        </a:rPr>
                        <a:t>Thảo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luận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với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cơ</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quan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khảo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thí</a:t>
                      </a:r>
                      <a:r>
                        <a:rPr lang="en-US" sz="2600" baseline="0" dirty="0" smtClean="0">
                          <a:latin typeface="Times New Roman" pitchFamily="18" charset="0"/>
                          <a:cs typeface="Times New Roman" pitchFamily="18" charset="0"/>
                        </a:rPr>
                        <a:t> TELC</a:t>
                      </a:r>
                      <a:endParaRPr lang="en-US" sz="2600" dirty="0">
                        <a:latin typeface="Times New Roman" pitchFamily="18" charset="0"/>
                        <a:cs typeface="Times New Roman" pitchFamily="18" charset="0"/>
                      </a:endParaRPr>
                    </a:p>
                  </a:txBody>
                  <a:tcPr anchor="ctr"/>
                </a:tc>
              </a:tr>
              <a:tr h="588208">
                <a:tc>
                  <a:txBody>
                    <a:bodyPr/>
                    <a:lstStyle/>
                    <a:p>
                      <a:r>
                        <a:rPr lang="en-US" sz="2600" dirty="0" err="1" smtClean="0">
                          <a:latin typeface="Times New Roman" pitchFamily="18" charset="0"/>
                          <a:cs typeface="Times New Roman" pitchFamily="18" charset="0"/>
                        </a:rPr>
                        <a:t>Anh</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Thảo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luận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với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tổ</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chức</a:t>
                      </a:r>
                      <a:r>
                        <a:rPr lang="en-US" sz="2600" baseline="0" dirty="0" smtClean="0">
                          <a:latin typeface="Times New Roman" pitchFamily="18" charset="0"/>
                          <a:cs typeface="Times New Roman" pitchFamily="18" charset="0"/>
                        </a:rPr>
                        <a:t> GDNN </a:t>
                      </a:r>
                      <a:r>
                        <a:rPr lang="en-US" sz="2600" baseline="0" dirty="0" err="1" smtClean="0">
                          <a:latin typeface="Times New Roman" pitchFamily="18" charset="0"/>
                          <a:cs typeface="Times New Roman" pitchFamily="18" charset="0"/>
                        </a:rPr>
                        <a:t>Anh</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Quốc</a:t>
                      </a:r>
                      <a:endParaRPr lang="en-US" sz="2600" baseline="0" dirty="0" smtClean="0">
                        <a:latin typeface="Times New Roman" pitchFamily="18" charset="0"/>
                        <a:cs typeface="Times New Roman" pitchFamily="18" charset="0"/>
                      </a:endParaRPr>
                    </a:p>
                  </a:txBody>
                  <a:tcPr anchor="ctr"/>
                </a:tc>
              </a:tr>
            </a:tbl>
          </a:graphicData>
        </a:graphic>
      </p:graphicFrame>
    </p:spTree>
    <p:extLst>
      <p:ext uri="{BB962C8B-B14F-4D97-AF65-F5344CB8AC3E}">
        <p14:creationId xmlns:p14="http://schemas.microsoft.com/office/powerpoint/2010/main" val="33244735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a:xfrm>
            <a:off x="323528" y="1700808"/>
            <a:ext cx="5687888" cy="2701280"/>
          </a:xfrm>
        </p:spPr>
        <p:txBody>
          <a:bodyPr/>
          <a:lstStyle/>
          <a:p>
            <a:pPr algn="ctr">
              <a:lnSpc>
                <a:spcPct val="125000"/>
              </a:lnSpc>
            </a:pPr>
            <a:r>
              <a:rPr lang="vi-VN" sz="3600" dirty="0">
                <a:solidFill>
                  <a:srgbClr val="FF0000"/>
                </a:solidFill>
                <a:latin typeface="Times New Roman" pitchFamily="18" charset="0"/>
                <a:cs typeface="Times New Roman" pitchFamily="18" charset="0"/>
              </a:rPr>
              <a:t>ĐÁNH GIÁ </a:t>
            </a:r>
            <a:r>
              <a:rPr lang="vi-VN" sz="3600" dirty="0" smtClean="0">
                <a:solidFill>
                  <a:srgbClr val="FF0000"/>
                </a:solidFill>
                <a:latin typeface="Times New Roman" pitchFamily="18" charset="0"/>
                <a:cs typeface="Times New Roman" pitchFamily="18" charset="0"/>
              </a:rPr>
              <a:t>HOẠT </a:t>
            </a:r>
            <a:r>
              <a:rPr lang="vi-VN" sz="3600" dirty="0">
                <a:solidFill>
                  <a:srgbClr val="FF0000"/>
                </a:solidFill>
                <a:latin typeface="Times New Roman" pitchFamily="18" charset="0"/>
                <a:cs typeface="Times New Roman" pitchFamily="18" charset="0"/>
              </a:rPr>
              <a:t>ĐỘNG </a:t>
            </a:r>
            <a:r>
              <a:rPr lang="en-US" sz="3600" dirty="0" smtClean="0">
                <a:solidFill>
                  <a:srgbClr val="FF0000"/>
                </a:solidFill>
                <a:latin typeface="Times New Roman" pitchFamily="18" charset="0"/>
                <a:cs typeface="Times New Roman" pitchFamily="18" charset="0"/>
              </a:rPr>
              <a:t>KHOA HỌC CÔNG N</a:t>
            </a:r>
            <a:r>
              <a:rPr lang="vi-VN" sz="3600" dirty="0" smtClean="0">
                <a:solidFill>
                  <a:srgbClr val="FF0000"/>
                </a:solidFill>
                <a:latin typeface="Times New Roman" pitchFamily="18" charset="0"/>
                <a:cs typeface="Times New Roman" pitchFamily="18" charset="0"/>
              </a:rPr>
              <a:t>GHỆ </a:t>
            </a:r>
            <a:r>
              <a:rPr lang="en-US" sz="3600" dirty="0" smtClean="0">
                <a:solidFill>
                  <a:srgbClr val="FF0000"/>
                </a:solidFill>
                <a:latin typeface="Times New Roman" pitchFamily="18" charset="0"/>
                <a:cs typeface="Times New Roman" pitchFamily="18" charset="0"/>
              </a:rPr>
              <a:t>VÀ</a:t>
            </a:r>
            <a:r>
              <a:rPr lang="vi-VN" sz="3600" dirty="0" smtClean="0">
                <a:solidFill>
                  <a:srgbClr val="FF0000"/>
                </a:solidFill>
                <a:latin typeface="Times New Roman" pitchFamily="18" charset="0"/>
                <a:cs typeface="Times New Roman" pitchFamily="18" charset="0"/>
              </a:rPr>
              <a:t> </a:t>
            </a:r>
            <a:r>
              <a:rPr lang="en-US" sz="3600" dirty="0" smtClean="0">
                <a:solidFill>
                  <a:srgbClr val="FF0000"/>
                </a:solidFill>
                <a:latin typeface="Times New Roman" pitchFamily="18" charset="0"/>
                <a:cs typeface="Times New Roman" pitchFamily="18" charset="0"/>
              </a:rPr>
              <a:t>HỢP TÁC QUỐC T</a:t>
            </a:r>
            <a:r>
              <a:rPr lang="vi-VN" sz="3600" dirty="0" smtClean="0">
                <a:solidFill>
                  <a:srgbClr val="FF0000"/>
                </a:solidFill>
                <a:latin typeface="Times New Roman" pitchFamily="18" charset="0"/>
                <a:cs typeface="Times New Roman" pitchFamily="18" charset="0"/>
              </a:rPr>
              <a:t>Ế </a:t>
            </a:r>
            <a:r>
              <a:rPr lang="en-US" sz="3600" dirty="0" smtClean="0">
                <a:solidFill>
                  <a:srgbClr val="FF0000"/>
                </a:solidFill>
                <a:latin typeface="Times New Roman" pitchFamily="18" charset="0"/>
                <a:cs typeface="Times New Roman" pitchFamily="18" charset="0"/>
              </a:rPr>
              <a:t/>
            </a:r>
            <a:br>
              <a:rPr lang="en-US" sz="3600" dirty="0" smtClean="0">
                <a:solidFill>
                  <a:srgbClr val="FF0000"/>
                </a:solidFill>
                <a:latin typeface="Times New Roman" pitchFamily="18" charset="0"/>
                <a:cs typeface="Times New Roman" pitchFamily="18" charset="0"/>
              </a:rPr>
            </a:br>
            <a:r>
              <a:rPr lang="en-US" sz="3600" dirty="0" smtClean="0">
                <a:solidFill>
                  <a:srgbClr val="FF0000"/>
                </a:solidFill>
                <a:latin typeface="Times New Roman" pitchFamily="18" charset="0"/>
                <a:cs typeface="Times New Roman" pitchFamily="18" charset="0"/>
              </a:rPr>
              <a:t>NĂM </a:t>
            </a:r>
            <a:r>
              <a:rPr lang="en-US" sz="3600" dirty="0">
                <a:solidFill>
                  <a:srgbClr val="FF0000"/>
                </a:solidFill>
                <a:latin typeface="Times New Roman" pitchFamily="18" charset="0"/>
                <a:cs typeface="Times New Roman" pitchFamily="18" charset="0"/>
              </a:rPr>
              <a:t>HỌC 2017-2018</a:t>
            </a:r>
            <a:endParaRPr lang="vi-VN" sz="3600" dirty="0">
              <a:solidFill>
                <a:srgbClr val="FF0000"/>
              </a:solidFill>
              <a:latin typeface="Times New Roman" pitchFamily="18" charset="0"/>
              <a:cs typeface="Times New Roman" pitchFamily="18" charset="0"/>
            </a:endParaRPr>
          </a:p>
        </p:txBody>
      </p:sp>
      <p:pic>
        <p:nvPicPr>
          <p:cNvPr id="6"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35496" y="188640"/>
            <a:ext cx="1782475" cy="922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3167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980728"/>
            <a:ext cx="8352928" cy="6062878"/>
          </a:xfrm>
          <a:prstGeom prst="rect">
            <a:avLst/>
          </a:prstGeom>
        </p:spPr>
        <p:txBody>
          <a:bodyPr wrap="square">
            <a:spAutoFit/>
          </a:bodyPr>
          <a:lstStyle/>
          <a:p>
            <a:pPr marL="457200" lvl="0" indent="-457200" algn="ctr">
              <a:lnSpc>
                <a:spcPct val="114000"/>
              </a:lnSpc>
              <a:spcAft>
                <a:spcPts val="600"/>
              </a:spcAft>
              <a:buFont typeface="Wingdings" pitchFamily="2" charset="2"/>
              <a:buChar char="v"/>
            </a:pPr>
            <a:r>
              <a:rPr lang="en-US" sz="2800" b="1" dirty="0" smtClean="0">
                <a:latin typeface="Times New Roman" pitchFamily="18" charset="0"/>
                <a:cs typeface="Times New Roman" pitchFamily="18" charset="0"/>
              </a:rPr>
              <a:t>THUẬN LỢI</a:t>
            </a:r>
          </a:p>
          <a:p>
            <a:pPr marL="457200" indent="-457200" algn="just">
              <a:lnSpc>
                <a:spcPct val="114000"/>
              </a:lnSpc>
              <a:spcAft>
                <a:spcPts val="600"/>
              </a:spcAft>
              <a:buFontTx/>
              <a:buChar char="-"/>
            </a:pPr>
            <a:r>
              <a:rPr lang="vi-VN" sz="2600" dirty="0" smtClean="0">
                <a:latin typeface="Times New Roman" pitchFamily="18" charset="0"/>
                <a:cs typeface="Times New Roman" pitchFamily="18" charset="0"/>
              </a:rPr>
              <a:t>Có kế hoạch, mục tiêu, chú </a:t>
            </a:r>
            <a:r>
              <a:rPr lang="vi-VN" sz="2600" dirty="0">
                <a:latin typeface="Times New Roman" pitchFamily="18" charset="0"/>
                <a:cs typeface="Times New Roman" pitchFamily="18" charset="0"/>
              </a:rPr>
              <a:t>trọng kết hợp </a:t>
            </a:r>
            <a:r>
              <a:rPr lang="vi-VN" sz="2600" dirty="0" smtClean="0">
                <a:latin typeface="Times New Roman" pitchFamily="18" charset="0"/>
                <a:cs typeface="Times New Roman" pitchFamily="18" charset="0"/>
              </a:rPr>
              <a:t>NCKH với đào </a:t>
            </a:r>
            <a:r>
              <a:rPr lang="vi-VN" sz="2600" dirty="0">
                <a:latin typeface="Times New Roman" pitchFamily="18" charset="0"/>
                <a:cs typeface="Times New Roman" pitchFamily="18" charset="0"/>
              </a:rPr>
              <a:t>tạo, mục tiêu duyệt đề tài phải xuất phát từ thực tế </a:t>
            </a:r>
            <a:endParaRPr lang="vi-VN" sz="2600" dirty="0" smtClean="0">
              <a:latin typeface="Times New Roman" pitchFamily="18" charset="0"/>
              <a:cs typeface="Times New Roman" pitchFamily="18" charset="0"/>
            </a:endParaRPr>
          </a:p>
          <a:p>
            <a:pPr marL="457200" indent="-457200" algn="just">
              <a:lnSpc>
                <a:spcPct val="114000"/>
              </a:lnSpc>
              <a:spcAft>
                <a:spcPts val="600"/>
              </a:spcAft>
              <a:buFontTx/>
              <a:buChar char="-"/>
            </a:pPr>
            <a:r>
              <a:rPr lang="vi-VN" sz="2600" dirty="0" smtClean="0">
                <a:latin typeface="Times New Roman" pitchFamily="18" charset="0"/>
                <a:cs typeface="Times New Roman" pitchFamily="18" charset="0"/>
              </a:rPr>
              <a:t>Trường </a:t>
            </a:r>
            <a:r>
              <a:rPr lang="vi-VN" sz="2600" dirty="0">
                <a:latin typeface="Times New Roman" pitchFamily="18" charset="0"/>
                <a:cs typeface="Times New Roman" pitchFamily="18" charset="0"/>
              </a:rPr>
              <a:t>đã xây dựng và triển khai hoạt động </a:t>
            </a:r>
            <a:r>
              <a:rPr lang="vi-VN" sz="2600" dirty="0" smtClean="0">
                <a:latin typeface="Times New Roman" pitchFamily="18" charset="0"/>
                <a:cs typeface="Times New Roman" pitchFamily="18" charset="0"/>
              </a:rPr>
              <a:t>KH</a:t>
            </a:r>
            <a:r>
              <a:rPr lang="en-US" sz="2600" dirty="0" smtClean="0">
                <a:latin typeface="Times New Roman" pitchFamily="18" charset="0"/>
                <a:cs typeface="Times New Roman" pitchFamily="18" charset="0"/>
              </a:rPr>
              <a:t>&amp;</a:t>
            </a:r>
            <a:r>
              <a:rPr lang="vi-VN" sz="2600" dirty="0" smtClean="0">
                <a:latin typeface="Times New Roman" pitchFamily="18" charset="0"/>
                <a:cs typeface="Times New Roman" pitchFamily="18" charset="0"/>
              </a:rPr>
              <a:t>CN </a:t>
            </a:r>
            <a:r>
              <a:rPr lang="vi-VN" sz="2600" dirty="0">
                <a:latin typeface="Times New Roman" pitchFamily="18" charset="0"/>
                <a:cs typeface="Times New Roman" pitchFamily="18" charset="0"/>
              </a:rPr>
              <a:t>mỗi năm </a:t>
            </a:r>
            <a:r>
              <a:rPr lang="vi-VN" sz="2600" dirty="0" smtClean="0">
                <a:latin typeface="Times New Roman" pitchFamily="18" charset="0"/>
                <a:cs typeface="Times New Roman" pitchFamily="18" charset="0"/>
              </a:rPr>
              <a:t>2 </a:t>
            </a:r>
            <a:r>
              <a:rPr lang="vi-VN" sz="2600" dirty="0">
                <a:latin typeface="Times New Roman" pitchFamily="18" charset="0"/>
                <a:cs typeface="Times New Roman" pitchFamily="18" charset="0"/>
              </a:rPr>
              <a:t>đợt (thời gian triển khai tùy vào tình hình thực tế</a:t>
            </a:r>
            <a:r>
              <a:rPr lang="vi-VN" sz="2600" dirty="0" smtClean="0">
                <a:latin typeface="Times New Roman" pitchFamily="18" charset="0"/>
                <a:cs typeface="Times New Roman" pitchFamily="18" charset="0"/>
              </a:rPr>
              <a:t>).</a:t>
            </a:r>
          </a:p>
          <a:p>
            <a:pPr marL="457200" indent="-457200" algn="just">
              <a:lnSpc>
                <a:spcPct val="114000"/>
              </a:lnSpc>
              <a:spcAft>
                <a:spcPts val="600"/>
              </a:spcAft>
              <a:buFontTx/>
              <a:buChar char="-"/>
            </a:pPr>
            <a:r>
              <a:rPr lang="vi-VN" sz="2600" dirty="0" smtClean="0">
                <a:latin typeface="Times New Roman" pitchFamily="18" charset="0"/>
                <a:cs typeface="Times New Roman" pitchFamily="18" charset="0"/>
              </a:rPr>
              <a:t>Trường </a:t>
            </a:r>
            <a:r>
              <a:rPr lang="vi-VN" sz="2600" dirty="0">
                <a:latin typeface="Times New Roman" pitchFamily="18" charset="0"/>
                <a:cs typeface="Times New Roman" pitchFamily="18" charset="0"/>
              </a:rPr>
              <a:t>đã xây dựng </a:t>
            </a:r>
            <a:r>
              <a:rPr lang="vi-VN" sz="2600" dirty="0" smtClean="0">
                <a:latin typeface="Times New Roman" pitchFamily="18" charset="0"/>
                <a:cs typeface="Times New Roman" pitchFamily="18" charset="0"/>
              </a:rPr>
              <a:t>hành lang pháp lý cho hoạt </a:t>
            </a:r>
            <a:r>
              <a:rPr lang="vi-VN" sz="2600" dirty="0">
                <a:latin typeface="Times New Roman" pitchFamily="18" charset="0"/>
                <a:cs typeface="Times New Roman" pitchFamily="18" charset="0"/>
              </a:rPr>
              <a:t>động KH</a:t>
            </a:r>
            <a:r>
              <a:rPr lang="en-US" sz="2600" dirty="0">
                <a:latin typeface="Times New Roman" pitchFamily="18" charset="0"/>
                <a:cs typeface="Times New Roman" pitchFamily="18" charset="0"/>
              </a:rPr>
              <a:t>&amp;</a:t>
            </a:r>
            <a:r>
              <a:rPr lang="vi-VN" sz="2600" dirty="0">
                <a:latin typeface="Times New Roman" pitchFamily="18" charset="0"/>
                <a:cs typeface="Times New Roman" pitchFamily="18" charset="0"/>
              </a:rPr>
              <a:t>CN, </a:t>
            </a:r>
            <a:r>
              <a:rPr lang="vi-VN" sz="2600" dirty="0" smtClean="0">
                <a:latin typeface="Times New Roman" pitchFamily="18" charset="0"/>
                <a:cs typeface="Times New Roman" pitchFamily="18" charset="0"/>
              </a:rPr>
              <a:t>có chủ </a:t>
            </a:r>
            <a:r>
              <a:rPr lang="vi-VN" sz="2600" dirty="0">
                <a:latin typeface="Times New Roman" pitchFamily="18" charset="0"/>
                <a:cs typeface="Times New Roman" pitchFamily="18" charset="0"/>
              </a:rPr>
              <a:t>động trong việc </a:t>
            </a:r>
            <a:r>
              <a:rPr lang="vi-VN" sz="2600" dirty="0" smtClean="0">
                <a:latin typeface="Times New Roman" pitchFamily="18" charset="0"/>
                <a:cs typeface="Times New Roman" pitchFamily="18" charset="0"/>
              </a:rPr>
              <a:t>phân bổ ngân </a:t>
            </a:r>
            <a:r>
              <a:rPr lang="vi-VN" sz="2600" dirty="0">
                <a:latin typeface="Times New Roman" pitchFamily="18" charset="0"/>
                <a:cs typeface="Times New Roman" pitchFamily="18" charset="0"/>
              </a:rPr>
              <a:t>sách Nhà nước dành cho hoạt động KH</a:t>
            </a:r>
            <a:r>
              <a:rPr lang="en-US" sz="2600" dirty="0">
                <a:latin typeface="Times New Roman" pitchFamily="18" charset="0"/>
                <a:cs typeface="Times New Roman" pitchFamily="18" charset="0"/>
              </a:rPr>
              <a:t>&amp;</a:t>
            </a:r>
            <a:r>
              <a:rPr lang="vi-VN" sz="2600" dirty="0" smtClean="0">
                <a:latin typeface="Times New Roman" pitchFamily="18" charset="0"/>
                <a:cs typeface="Times New Roman" pitchFamily="18" charset="0"/>
              </a:rPr>
              <a:t>CN</a:t>
            </a:r>
          </a:p>
          <a:p>
            <a:pPr marL="457200" indent="-457200" algn="just">
              <a:lnSpc>
                <a:spcPct val="114000"/>
              </a:lnSpc>
              <a:spcAft>
                <a:spcPts val="600"/>
              </a:spcAft>
              <a:buFontTx/>
              <a:buChar char="-"/>
            </a:pPr>
            <a:r>
              <a:rPr lang="vi-VN" sz="2600" dirty="0" smtClean="0">
                <a:latin typeface="Times New Roman" pitchFamily="18" charset="0"/>
                <a:cs typeface="Times New Roman" pitchFamily="18" charset="0"/>
              </a:rPr>
              <a:t>Có </a:t>
            </a:r>
            <a:r>
              <a:rPr lang="vi-VN" sz="2600" dirty="0">
                <a:latin typeface="Times New Roman" pitchFamily="18" charset="0"/>
                <a:cs typeface="Times New Roman" pitchFamily="18" charset="0"/>
              </a:rPr>
              <a:t>chế độ kịp thời khen thưởng cá nhân, tập thể đạt thành tích tốt trong hoạt động KH</a:t>
            </a:r>
            <a:r>
              <a:rPr lang="en-US" sz="2600" dirty="0">
                <a:latin typeface="Times New Roman" pitchFamily="18" charset="0"/>
                <a:cs typeface="Times New Roman" pitchFamily="18" charset="0"/>
              </a:rPr>
              <a:t>&amp;</a:t>
            </a:r>
            <a:r>
              <a:rPr lang="vi-VN" sz="2600" dirty="0">
                <a:latin typeface="Times New Roman" pitchFamily="18" charset="0"/>
                <a:cs typeface="Times New Roman" pitchFamily="18" charset="0"/>
              </a:rPr>
              <a:t>CN.</a:t>
            </a:r>
            <a:endParaRPr lang="en-US" sz="2600" dirty="0">
              <a:latin typeface="Times New Roman" pitchFamily="18" charset="0"/>
              <a:cs typeface="Times New Roman" pitchFamily="18" charset="0"/>
            </a:endParaRPr>
          </a:p>
          <a:p>
            <a:pPr marL="457200" indent="-457200" algn="just">
              <a:lnSpc>
                <a:spcPct val="114000"/>
              </a:lnSpc>
              <a:spcAft>
                <a:spcPts val="600"/>
              </a:spcAft>
              <a:buFontTx/>
              <a:buChar char="-"/>
            </a:pPr>
            <a:endParaRPr lang="vi-VN" sz="2600" dirty="0" smtClean="0">
              <a:latin typeface="Times New Roman" pitchFamily="18" charset="0"/>
              <a:cs typeface="Times New Roman" pitchFamily="18" charset="0"/>
            </a:endParaRPr>
          </a:p>
          <a:p>
            <a:pPr marL="457200" indent="-457200" algn="just">
              <a:lnSpc>
                <a:spcPct val="114000"/>
              </a:lnSpc>
              <a:spcAft>
                <a:spcPts val="600"/>
              </a:spcAft>
              <a:buFontTx/>
              <a:buChar char="-"/>
            </a:pP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ĐÁNH GIÁ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6761496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124744"/>
            <a:ext cx="7848872" cy="5606728"/>
          </a:xfrm>
          <a:prstGeom prst="rect">
            <a:avLst/>
          </a:prstGeom>
        </p:spPr>
        <p:txBody>
          <a:bodyPr wrap="square">
            <a:spAutoFit/>
          </a:bodyPr>
          <a:lstStyle/>
          <a:p>
            <a:pPr marL="457200" lvl="0" indent="-457200" algn="ctr">
              <a:lnSpc>
                <a:spcPct val="114000"/>
              </a:lnSpc>
              <a:spcAft>
                <a:spcPts val="600"/>
              </a:spcAft>
              <a:buFont typeface="Wingdings" pitchFamily="2" charset="2"/>
              <a:buChar char="v"/>
            </a:pPr>
            <a:r>
              <a:rPr lang="en-US" sz="2800" b="1" dirty="0" smtClean="0">
                <a:latin typeface="Times New Roman" pitchFamily="18" charset="0"/>
                <a:cs typeface="Times New Roman" pitchFamily="18" charset="0"/>
              </a:rPr>
              <a:t>HẠN CHẾ</a:t>
            </a:r>
          </a:p>
          <a:p>
            <a:pPr marL="457200" indent="-457200" algn="just">
              <a:lnSpc>
                <a:spcPct val="114000"/>
              </a:lnSpc>
              <a:spcAft>
                <a:spcPts val="600"/>
              </a:spcAft>
              <a:buFontTx/>
              <a:buChar char="-"/>
            </a:pPr>
            <a:r>
              <a:rPr lang="vi-VN" sz="2600" dirty="0" smtClean="0">
                <a:latin typeface="Times New Roman" pitchFamily="18" charset="0"/>
                <a:cs typeface="Times New Roman" pitchFamily="18" charset="0"/>
              </a:rPr>
              <a:t>Ngân </a:t>
            </a:r>
            <a:r>
              <a:rPr lang="vi-VN" sz="2600" dirty="0">
                <a:latin typeface="Times New Roman" pitchFamily="18" charset="0"/>
                <a:cs typeface="Times New Roman" pitchFamily="18" charset="0"/>
              </a:rPr>
              <a:t>sách Nhà nước dành cho hoạt động </a:t>
            </a:r>
            <a:r>
              <a:rPr lang="vi-VN" sz="2600" dirty="0" smtClean="0">
                <a:latin typeface="Times New Roman" pitchFamily="18" charset="0"/>
                <a:cs typeface="Times New Roman" pitchFamily="18" charset="0"/>
              </a:rPr>
              <a:t>KH</a:t>
            </a:r>
            <a:r>
              <a:rPr lang="en-US" sz="2600" dirty="0" smtClean="0">
                <a:latin typeface="Times New Roman" pitchFamily="18" charset="0"/>
                <a:cs typeface="Times New Roman" pitchFamily="18" charset="0"/>
              </a:rPr>
              <a:t>&amp;</a:t>
            </a:r>
            <a:r>
              <a:rPr lang="vi-VN" sz="2600" dirty="0" smtClean="0">
                <a:latin typeface="Times New Roman" pitchFamily="18" charset="0"/>
                <a:cs typeface="Times New Roman" pitchFamily="18" charset="0"/>
              </a:rPr>
              <a:t>CN chưa </a:t>
            </a:r>
            <a:r>
              <a:rPr lang="vi-VN" sz="2600" dirty="0">
                <a:latin typeface="Times New Roman" pitchFamily="18" charset="0"/>
                <a:cs typeface="Times New Roman" pitchFamily="18" charset="0"/>
              </a:rPr>
              <a:t>đến 1% ngân sách. </a:t>
            </a:r>
            <a:endParaRPr lang="vi-VN" sz="2600" dirty="0" smtClean="0">
              <a:latin typeface="Times New Roman" pitchFamily="18" charset="0"/>
              <a:cs typeface="Times New Roman" pitchFamily="18" charset="0"/>
            </a:endParaRPr>
          </a:p>
          <a:p>
            <a:pPr marL="457200" indent="-457200" algn="just">
              <a:lnSpc>
                <a:spcPct val="114000"/>
              </a:lnSpc>
              <a:spcAft>
                <a:spcPts val="600"/>
              </a:spcAft>
              <a:buFontTx/>
              <a:buChar char="-"/>
            </a:pPr>
            <a:r>
              <a:rPr lang="vi-VN" sz="2600" dirty="0" smtClean="0">
                <a:latin typeface="Times New Roman" pitchFamily="18" charset="0"/>
                <a:cs typeface="Times New Roman" pitchFamily="18" charset="0"/>
              </a:rPr>
              <a:t>Quy </a:t>
            </a:r>
            <a:r>
              <a:rPr lang="vi-VN" sz="2600" dirty="0">
                <a:latin typeface="Times New Roman" pitchFamily="18" charset="0"/>
                <a:cs typeface="Times New Roman" pitchFamily="18" charset="0"/>
              </a:rPr>
              <a:t>mô của các đề tài chỉ ứng dụng ở cấp trường và cấp thành phố</a:t>
            </a:r>
            <a:r>
              <a:rPr lang="vi-VN" sz="2600" dirty="0" smtClean="0">
                <a:latin typeface="Times New Roman" pitchFamily="18" charset="0"/>
                <a:cs typeface="Times New Roman" pitchFamily="18" charset="0"/>
              </a:rPr>
              <a:t>.</a:t>
            </a:r>
          </a:p>
          <a:p>
            <a:pPr marL="457200" indent="-457200" algn="just">
              <a:lnSpc>
                <a:spcPct val="114000"/>
              </a:lnSpc>
              <a:spcAft>
                <a:spcPts val="600"/>
              </a:spcAft>
              <a:buFontTx/>
              <a:buChar char="-"/>
            </a:pPr>
            <a:r>
              <a:rPr lang="vi-VN" sz="2600" dirty="0" smtClean="0">
                <a:latin typeface="Times New Roman" pitchFamily="18" charset="0"/>
                <a:cs typeface="Times New Roman" pitchFamily="18" charset="0"/>
              </a:rPr>
              <a:t>Chưa có cơ sở vật chất đáp </a:t>
            </a:r>
            <a:r>
              <a:rPr lang="vi-VN" sz="2600" dirty="0">
                <a:latin typeface="Times New Roman" pitchFamily="18" charset="0"/>
                <a:cs typeface="Times New Roman" pitchFamily="18" charset="0"/>
              </a:rPr>
              <a:t>ứng việc nghiên cứu các công nghệ </a:t>
            </a:r>
            <a:r>
              <a:rPr lang="vi-VN" sz="2600" dirty="0" smtClean="0">
                <a:latin typeface="Times New Roman" pitchFamily="18" charset="0"/>
                <a:cs typeface="Times New Roman" pitchFamily="18" charset="0"/>
              </a:rPr>
              <a:t>mới; Chưa </a:t>
            </a:r>
            <a:r>
              <a:rPr lang="vi-VN" sz="2600" dirty="0">
                <a:latin typeface="Times New Roman" pitchFamily="18" charset="0"/>
                <a:cs typeface="Times New Roman" pitchFamily="18" charset="0"/>
              </a:rPr>
              <a:t>chuyển giao công </a:t>
            </a:r>
            <a:r>
              <a:rPr lang="vi-VN" sz="2600" dirty="0" smtClean="0">
                <a:latin typeface="Times New Roman" pitchFamily="18" charset="0"/>
                <a:cs typeface="Times New Roman" pitchFamily="18" charset="0"/>
              </a:rPr>
              <a:t>nghệ;</a:t>
            </a:r>
          </a:p>
          <a:p>
            <a:pPr marL="457200" indent="-457200" algn="just">
              <a:lnSpc>
                <a:spcPct val="114000"/>
              </a:lnSpc>
              <a:spcAft>
                <a:spcPts val="600"/>
              </a:spcAft>
              <a:buFontTx/>
              <a:buChar char="-"/>
            </a:pPr>
            <a:r>
              <a:rPr lang="vi-VN" sz="2600" dirty="0" smtClean="0">
                <a:latin typeface="Times New Roman" pitchFamily="18" charset="0"/>
                <a:cs typeface="Times New Roman" pitchFamily="18" charset="0"/>
              </a:rPr>
              <a:t>Chưa có đề tài cấp thành phố</a:t>
            </a:r>
          </a:p>
          <a:p>
            <a:pPr marL="457200" indent="-457200" algn="just">
              <a:lnSpc>
                <a:spcPct val="114000"/>
              </a:lnSpc>
              <a:spcAft>
                <a:spcPts val="600"/>
              </a:spcAft>
              <a:buFontTx/>
              <a:buChar char="-"/>
            </a:pPr>
            <a:r>
              <a:rPr lang="vi-VN" sz="2600" dirty="0" smtClean="0">
                <a:latin typeface="Times New Roman" pitchFamily="18" charset="0"/>
                <a:cs typeface="Times New Roman" pitchFamily="18" charset="0"/>
              </a:rPr>
              <a:t>Cách tính khối lượng chưa thu hút GV thực hiện NCKH</a:t>
            </a:r>
            <a:endParaRPr lang="en-US" sz="2600" dirty="0">
              <a:latin typeface="Times New Roman" pitchFamily="18" charset="0"/>
              <a:cs typeface="Times New Roman" pitchFamily="18" charset="0"/>
            </a:endParaRPr>
          </a:p>
          <a:p>
            <a:pPr marL="457200" indent="-457200" algn="just">
              <a:lnSpc>
                <a:spcPct val="114000"/>
              </a:lnSpc>
              <a:spcAft>
                <a:spcPts val="600"/>
              </a:spcAft>
              <a:buFontTx/>
              <a:buChar char="-"/>
            </a:pP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ĐÁNH GIÁ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0033546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03648" y="260648"/>
            <a:ext cx="7560840" cy="648072"/>
          </a:xfrm>
        </p:spPr>
        <p:txBody>
          <a:bodyPr/>
          <a:lstStyle/>
          <a:p>
            <a:r>
              <a:rPr lang="en-US" sz="2800" dirty="0" smtClean="0">
                <a:solidFill>
                  <a:schemeClr val="accent6">
                    <a:lumMod val="60000"/>
                    <a:lumOff val="40000"/>
                  </a:schemeClr>
                </a:solidFill>
                <a:latin typeface="Times New Roman" pitchFamily="18" charset="0"/>
                <a:cs typeface="Times New Roman" pitchFamily="18" charset="0"/>
              </a:rPr>
              <a:t/>
            </a:r>
            <a:br>
              <a:rPr lang="en-US" sz="2800" dirty="0" smtClean="0">
                <a:solidFill>
                  <a:schemeClr val="accent6">
                    <a:lumMod val="60000"/>
                    <a:lumOff val="40000"/>
                  </a:schemeClr>
                </a:solidFill>
                <a:latin typeface="Times New Roman" pitchFamily="18" charset="0"/>
                <a:cs typeface="Times New Roman" pitchFamily="18" charset="0"/>
              </a:rPr>
            </a:br>
            <a:r>
              <a:rPr lang="en-US" sz="2800" dirty="0" smtClean="0">
                <a:solidFill>
                  <a:srgbClr val="FF0000"/>
                </a:solidFill>
                <a:latin typeface="Times New Roman" pitchFamily="18" charset="0"/>
                <a:cs typeface="Times New Roman" pitchFamily="18" charset="0"/>
              </a:rPr>
              <a:t>ĐÁNH </a:t>
            </a:r>
            <a:r>
              <a:rPr lang="en-US" sz="2800" dirty="0">
                <a:solidFill>
                  <a:srgbClr val="FF0000"/>
                </a:solidFill>
                <a:latin typeface="Times New Roman" pitchFamily="18" charset="0"/>
                <a:cs typeface="Times New Roman" pitchFamily="18" charset="0"/>
              </a:rPr>
              <a:t>GIÁ </a:t>
            </a:r>
            <a:r>
              <a:rPr lang="en-US" sz="2800" dirty="0" smtClean="0">
                <a:solidFill>
                  <a:srgbClr val="FF0000"/>
                </a:solidFill>
                <a:latin typeface="Times New Roman" pitchFamily="18" charset="0"/>
                <a:cs typeface="Times New Roman" pitchFamily="18" charset="0"/>
              </a:rPr>
              <a:t>HỢP </a:t>
            </a:r>
            <a:r>
              <a:rPr lang="en-US" sz="2800" dirty="0">
                <a:solidFill>
                  <a:srgbClr val="FF0000"/>
                </a:solidFill>
                <a:latin typeface="Times New Roman" pitchFamily="18" charset="0"/>
                <a:cs typeface="Times New Roman" pitchFamily="18" charset="0"/>
              </a:rPr>
              <a:t>TÁC </a:t>
            </a:r>
            <a:r>
              <a:rPr lang="en-US" sz="2800" dirty="0" smtClean="0">
                <a:solidFill>
                  <a:srgbClr val="FF0000"/>
                </a:solidFill>
                <a:latin typeface="Times New Roman" pitchFamily="18" charset="0"/>
                <a:cs typeface="Times New Roman" pitchFamily="18" charset="0"/>
              </a:rPr>
              <a:t>QUỐC </a:t>
            </a:r>
            <a:r>
              <a:rPr lang="en-US" sz="2800" dirty="0">
                <a:solidFill>
                  <a:srgbClr val="FF0000"/>
                </a:solidFill>
                <a:latin typeface="Times New Roman" pitchFamily="18" charset="0"/>
                <a:cs typeface="Times New Roman" pitchFamily="18" charset="0"/>
              </a:rPr>
              <a:t>TẾ </a:t>
            </a:r>
            <a:r>
              <a:rPr lang="en-US" sz="2800" dirty="0" smtClean="0">
                <a:solidFill>
                  <a:srgbClr val="FF0000"/>
                </a:solidFill>
                <a:latin typeface="Times New Roman" pitchFamily="18" charset="0"/>
                <a:cs typeface="Times New Roman" pitchFamily="18" charset="0"/>
              </a:rPr>
              <a:t/>
            </a:r>
            <a:br>
              <a:rPr lang="en-US" sz="2800" dirty="0" smtClean="0">
                <a:solidFill>
                  <a:srgbClr val="FF0000"/>
                </a:solidFill>
                <a:latin typeface="Times New Roman" pitchFamily="18" charset="0"/>
                <a:cs typeface="Times New Roman" pitchFamily="18" charset="0"/>
              </a:rPr>
            </a:br>
            <a:r>
              <a:rPr lang="en-US" sz="2800" dirty="0" smtClean="0">
                <a:solidFill>
                  <a:srgbClr val="FF0000"/>
                </a:solidFill>
                <a:latin typeface="Times New Roman" pitchFamily="18" charset="0"/>
                <a:cs typeface="Times New Roman" pitchFamily="18" charset="0"/>
              </a:rPr>
              <a:t>NĂM </a:t>
            </a:r>
            <a:r>
              <a:rPr lang="en-US" sz="2800" dirty="0">
                <a:solidFill>
                  <a:srgbClr val="FF0000"/>
                </a:solidFill>
                <a:latin typeface="Times New Roman" pitchFamily="18" charset="0"/>
                <a:cs typeface="Times New Roman" pitchFamily="18" charset="0"/>
              </a:rPr>
              <a:t>HỌC 2017-2018</a:t>
            </a:r>
            <a:r>
              <a:rPr lang="en-US" sz="2800" dirty="0" smtClean="0">
                <a:solidFill>
                  <a:schemeClr val="accent6">
                    <a:lumMod val="60000"/>
                    <a:lumOff val="40000"/>
                  </a:schemeClr>
                </a:solidFill>
                <a:latin typeface="Times New Roman" pitchFamily="18" charset="0"/>
                <a:cs typeface="Times New Roman" pitchFamily="18" charset="0"/>
              </a:rPr>
              <a:t/>
            </a:r>
            <a:br>
              <a:rPr lang="en-US" sz="2800" dirty="0" smtClean="0">
                <a:solidFill>
                  <a:schemeClr val="accent6">
                    <a:lumMod val="60000"/>
                    <a:lumOff val="40000"/>
                  </a:schemeClr>
                </a:solidFill>
                <a:latin typeface="Times New Roman" pitchFamily="18" charset="0"/>
                <a:cs typeface="Times New Roman" pitchFamily="18" charset="0"/>
              </a:rPr>
            </a:br>
            <a:endParaRPr lang="en-US" sz="2800" dirty="0">
              <a:solidFill>
                <a:srgbClr val="FF0000"/>
              </a:solidFill>
              <a:latin typeface="Times New Roman" pitchFamily="18" charset="0"/>
              <a:cs typeface="Times New Roman" pitchFamily="18" charset="0"/>
            </a:endParaRPr>
          </a:p>
        </p:txBody>
      </p:sp>
      <p:sp>
        <p:nvSpPr>
          <p:cNvPr id="2" name="Rectangle 1"/>
          <p:cNvSpPr/>
          <p:nvPr/>
        </p:nvSpPr>
        <p:spPr>
          <a:xfrm>
            <a:off x="596692" y="1340768"/>
            <a:ext cx="7848872" cy="4540538"/>
          </a:xfrm>
          <a:prstGeom prst="rect">
            <a:avLst/>
          </a:prstGeom>
        </p:spPr>
        <p:txBody>
          <a:bodyPr wrap="square">
            <a:spAutoFit/>
          </a:bodyPr>
          <a:lstStyle/>
          <a:p>
            <a:pPr marL="457200" indent="-457200" algn="ctr">
              <a:lnSpc>
                <a:spcPct val="114000"/>
              </a:lnSpc>
              <a:spcAft>
                <a:spcPts val="600"/>
              </a:spcAft>
              <a:buFont typeface="Wingdings" pitchFamily="2" charset="2"/>
              <a:buChar char="v"/>
            </a:pPr>
            <a:r>
              <a:rPr lang="en-US" sz="2800" b="1" dirty="0" smtClean="0">
                <a:latin typeface="Times New Roman" pitchFamily="18" charset="0"/>
                <a:cs typeface="Times New Roman" pitchFamily="18" charset="0"/>
              </a:rPr>
              <a:t>THUẬN LỢI</a:t>
            </a:r>
            <a:endParaRPr lang="en-US" sz="2800" dirty="0" smtClean="0">
              <a:latin typeface="Times New Roman" pitchFamily="18" charset="0"/>
              <a:cs typeface="Times New Roman" pitchFamily="18" charset="0"/>
            </a:endParaRPr>
          </a:p>
          <a:p>
            <a:pPr algn="just">
              <a:lnSpc>
                <a:spcPct val="114000"/>
              </a:lnSpc>
              <a:spcAft>
                <a:spcPts val="600"/>
              </a:spcAft>
            </a:pPr>
            <a:r>
              <a:rPr lang="vi-VN" sz="2600" dirty="0" smtClean="0">
                <a:latin typeface="Times New Roman" pitchFamily="18" charset="0"/>
                <a:cs typeface="Times New Roman" pitchFamily="18" charset="0"/>
              </a:rPr>
              <a:t>- Được </a:t>
            </a:r>
            <a:r>
              <a:rPr lang="vi-VN" sz="2600" dirty="0">
                <a:latin typeface="Times New Roman" pitchFamily="18" charset="0"/>
                <a:cs typeface="Times New Roman" pitchFamily="18" charset="0"/>
              </a:rPr>
              <a:t>sự quan tâm của các Sở Ban ngành </a:t>
            </a:r>
            <a:r>
              <a:rPr lang="vi-VN" sz="2600" dirty="0" smtClean="0">
                <a:latin typeface="Times New Roman" pitchFamily="18" charset="0"/>
                <a:cs typeface="Times New Roman" pitchFamily="18" charset="0"/>
              </a:rPr>
              <a:t>đã ghi trong luật GDNN trong </a:t>
            </a:r>
            <a:r>
              <a:rPr lang="vi-VN" sz="2600" dirty="0">
                <a:latin typeface="Times New Roman" pitchFamily="18" charset="0"/>
                <a:cs typeface="Times New Roman" pitchFamily="18" charset="0"/>
              </a:rPr>
              <a:t>triển khai các nhiệm vụ của dự </a:t>
            </a:r>
            <a:r>
              <a:rPr lang="vi-VN" sz="2600" dirty="0" smtClean="0">
                <a:latin typeface="Times New Roman" pitchFamily="18" charset="0"/>
                <a:cs typeface="Times New Roman" pitchFamily="18" charset="0"/>
              </a:rPr>
              <a:t>án.</a:t>
            </a:r>
            <a:endParaRPr lang="en-US" sz="2600" dirty="0">
              <a:latin typeface="Times New Roman" pitchFamily="18" charset="0"/>
              <a:cs typeface="Times New Roman" pitchFamily="18" charset="0"/>
            </a:endParaRPr>
          </a:p>
          <a:p>
            <a:pPr marL="457200" indent="-457200">
              <a:lnSpc>
                <a:spcPct val="114000"/>
              </a:lnSpc>
              <a:spcAft>
                <a:spcPts val="600"/>
              </a:spcAft>
              <a:buFontTx/>
              <a:buChar char="-"/>
            </a:pPr>
            <a:r>
              <a:rPr lang="vi-VN" sz="2600" dirty="0" smtClean="0">
                <a:latin typeface="Times New Roman" pitchFamily="18" charset="0"/>
                <a:cs typeface="Times New Roman" pitchFamily="18" charset="0"/>
              </a:rPr>
              <a:t>Vấn </a:t>
            </a:r>
            <a:r>
              <a:rPr lang="vi-VN" sz="2600" dirty="0">
                <a:latin typeface="Times New Roman" pitchFamily="18" charset="0"/>
                <a:cs typeface="Times New Roman" pitchFamily="18" charset="0"/>
              </a:rPr>
              <a:t>đề tăng cường HTQT để đóng góp vào tăng cường CSVC của Nhà trường, nâng cao năng lực chuyên môn, khả năng giao tiếp và tầm nhìn của GV, NV và được  Nhà trường hết sức quan tâm</a:t>
            </a:r>
            <a:r>
              <a:rPr lang="en-US" sz="2600" dirty="0" smtClean="0">
                <a:latin typeface="Times New Roman" pitchFamily="18" charset="0"/>
                <a:cs typeface="Times New Roman" pitchFamily="18" charset="0"/>
              </a:rPr>
              <a:t>.</a:t>
            </a:r>
          </a:p>
          <a:p>
            <a:pPr marL="457200" indent="-457200">
              <a:lnSpc>
                <a:spcPct val="114000"/>
              </a:lnSpc>
              <a:spcAft>
                <a:spcPts val="600"/>
              </a:spcAft>
              <a:buFontTx/>
              <a:buChar char="-"/>
            </a:pPr>
            <a:endParaRPr lang="en-US" sz="2600" dirty="0">
              <a:latin typeface="Times New Roman" pitchFamily="18" charset="0"/>
              <a:cs typeface="Times New Roman" pitchFamily="18" charset="0"/>
            </a:endParaRPr>
          </a:p>
          <a:p>
            <a:pPr marL="457200" indent="-457200" algn="just">
              <a:lnSpc>
                <a:spcPct val="114000"/>
              </a:lnSpc>
              <a:spcAft>
                <a:spcPts val="600"/>
              </a:spcAft>
              <a:buFontTx/>
              <a:buChar char="-"/>
            </a:pPr>
            <a:endParaRPr lang="en-US" sz="2600" dirty="0">
              <a:latin typeface="Times New Roman" pitchFamily="18" charset="0"/>
              <a:cs typeface="Times New Roman" pitchFamily="18" charset="0"/>
            </a:endParaRPr>
          </a:p>
        </p:txBody>
      </p:sp>
    </p:spTree>
    <p:extLst>
      <p:ext uri="{BB962C8B-B14F-4D97-AF65-F5344CB8AC3E}">
        <p14:creationId xmlns:p14="http://schemas.microsoft.com/office/powerpoint/2010/main" val="11554180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ĐÁNH GIÁ HOẠT ĐỘNG HTQT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sp>
        <p:nvSpPr>
          <p:cNvPr id="3" name="Rectangle 2"/>
          <p:cNvSpPr/>
          <p:nvPr/>
        </p:nvSpPr>
        <p:spPr>
          <a:xfrm>
            <a:off x="395536" y="1340768"/>
            <a:ext cx="8280920" cy="2941254"/>
          </a:xfrm>
          <a:prstGeom prst="rect">
            <a:avLst/>
          </a:prstGeom>
        </p:spPr>
        <p:txBody>
          <a:bodyPr wrap="square">
            <a:spAutoFit/>
          </a:bodyPr>
          <a:lstStyle/>
          <a:p>
            <a:pPr marL="457200" indent="-457200" algn="ctr">
              <a:lnSpc>
                <a:spcPct val="114000"/>
              </a:lnSpc>
              <a:spcAft>
                <a:spcPts val="600"/>
              </a:spcAft>
              <a:buFont typeface="Wingdings" pitchFamily="2" charset="2"/>
              <a:buChar char="v"/>
            </a:pPr>
            <a:r>
              <a:rPr lang="en-US" sz="2800" b="1" dirty="0">
                <a:latin typeface="Times New Roman" pitchFamily="18" charset="0"/>
                <a:cs typeface="Times New Roman" pitchFamily="18" charset="0"/>
              </a:rPr>
              <a:t>HẠN CHẾ</a:t>
            </a:r>
          </a:p>
          <a:p>
            <a:pPr marL="457200" indent="-457200" algn="just">
              <a:lnSpc>
                <a:spcPct val="114000"/>
              </a:lnSpc>
              <a:spcAft>
                <a:spcPts val="600"/>
              </a:spcAft>
              <a:buFontTx/>
              <a:buChar char="-"/>
            </a:pPr>
            <a:r>
              <a:rPr lang="vi-VN" sz="2600" dirty="0">
                <a:latin typeface="Times New Roman" pitchFamily="18" charset="0"/>
                <a:cs typeface="Times New Roman" pitchFamily="18" charset="0"/>
              </a:rPr>
              <a:t>Ngân sách dành cho HTQT không có nên không có chính sách khuyến khích và tạo  điều kiện để GV, CB, HSSV ra nước ngoài học tập trao đổi kinh nghiệm theo các chương  trình  liên kết  đào tạo  đã  được ký trong biên bản ghi nhớ</a:t>
            </a:r>
            <a:r>
              <a:rPr lang="en-US" sz="2600" dirty="0">
                <a:latin typeface="Times New Roman" pitchFamily="18" charset="0"/>
                <a:cs typeface="Times New Roman" pitchFamily="18" charset="0"/>
              </a:rPr>
              <a:t>.</a:t>
            </a:r>
          </a:p>
        </p:txBody>
      </p:sp>
    </p:spTree>
    <p:extLst>
      <p:ext uri="{BB962C8B-B14F-4D97-AF65-F5344CB8AC3E}">
        <p14:creationId xmlns:p14="http://schemas.microsoft.com/office/powerpoint/2010/main" val="11365598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a:xfrm>
            <a:off x="683568" y="1556792"/>
            <a:ext cx="5976664" cy="2701280"/>
          </a:xfrm>
        </p:spPr>
        <p:txBody>
          <a:bodyPr/>
          <a:lstStyle/>
          <a:p>
            <a:pPr algn="ctr">
              <a:lnSpc>
                <a:spcPct val="114000"/>
              </a:lnSpc>
            </a:pPr>
            <a:r>
              <a:rPr lang="vi-VN" sz="3200" dirty="0">
                <a:solidFill>
                  <a:srgbClr val="FF0000"/>
                </a:solidFill>
                <a:latin typeface="Times New Roman" pitchFamily="18" charset="0"/>
                <a:cs typeface="Times New Roman" pitchFamily="18" charset="0"/>
              </a:rPr>
              <a:t>PHƯƠNG HƯỚNG NHIỆM VỤ </a:t>
            </a:r>
            <a:r>
              <a:rPr lang="en-US" sz="3200" dirty="0">
                <a:solidFill>
                  <a:srgbClr val="FF0000"/>
                </a:solidFill>
                <a:latin typeface="Times New Roman" pitchFamily="18" charset="0"/>
                <a:cs typeface="Times New Roman" pitchFamily="18" charset="0"/>
              </a:rPr>
              <a:t/>
            </a:r>
            <a:br>
              <a:rPr lang="en-US" sz="3200" dirty="0">
                <a:solidFill>
                  <a:srgbClr val="FF0000"/>
                </a:solidFill>
                <a:latin typeface="Times New Roman" pitchFamily="18" charset="0"/>
                <a:cs typeface="Times New Roman" pitchFamily="18" charset="0"/>
              </a:rPr>
            </a:br>
            <a:r>
              <a:rPr lang="en-US" sz="3200" dirty="0" smtClean="0">
                <a:solidFill>
                  <a:srgbClr val="FF0000"/>
                </a:solidFill>
                <a:latin typeface="Times New Roman" pitchFamily="18" charset="0"/>
                <a:cs typeface="Times New Roman" pitchFamily="18" charset="0"/>
              </a:rPr>
              <a:t>KHOA HỌC CÔNG NGHỆ</a:t>
            </a:r>
            <a:br>
              <a:rPr lang="en-US" sz="3200" dirty="0" smtClean="0">
                <a:solidFill>
                  <a:srgbClr val="FF0000"/>
                </a:solidFill>
                <a:latin typeface="Times New Roman" pitchFamily="18" charset="0"/>
                <a:cs typeface="Times New Roman" pitchFamily="18" charset="0"/>
              </a:rPr>
            </a:br>
            <a:r>
              <a:rPr lang="vi-VN" sz="3200" dirty="0" smtClean="0">
                <a:solidFill>
                  <a:srgbClr val="FF0000"/>
                </a:solidFill>
                <a:latin typeface="Times New Roman" pitchFamily="18" charset="0"/>
                <a:cs typeface="Times New Roman" pitchFamily="18" charset="0"/>
              </a:rPr>
              <a:t> </a:t>
            </a:r>
            <a:r>
              <a:rPr lang="vi-VN" sz="3200" dirty="0">
                <a:solidFill>
                  <a:srgbClr val="FF0000"/>
                </a:solidFill>
                <a:latin typeface="Times New Roman" pitchFamily="18" charset="0"/>
                <a:cs typeface="Times New Roman" pitchFamily="18" charset="0"/>
              </a:rPr>
              <a:t>VÀ </a:t>
            </a:r>
            <a:r>
              <a:rPr lang="en-US" sz="3200" dirty="0" smtClean="0">
                <a:solidFill>
                  <a:srgbClr val="FF0000"/>
                </a:solidFill>
                <a:latin typeface="Times New Roman" pitchFamily="18" charset="0"/>
                <a:cs typeface="Times New Roman" pitchFamily="18" charset="0"/>
              </a:rPr>
              <a:t>HỢP TÁC QUỐC TẾ </a:t>
            </a:r>
            <a:br>
              <a:rPr lang="en-US" sz="3200" dirty="0" smtClean="0">
                <a:solidFill>
                  <a:srgbClr val="FF0000"/>
                </a:solidFill>
                <a:latin typeface="Times New Roman" pitchFamily="18" charset="0"/>
                <a:cs typeface="Times New Roman" pitchFamily="18" charset="0"/>
              </a:rPr>
            </a:br>
            <a:r>
              <a:rPr lang="vi-VN" sz="3200" dirty="0" smtClean="0">
                <a:solidFill>
                  <a:srgbClr val="FF0000"/>
                </a:solidFill>
                <a:latin typeface="Times New Roman" pitchFamily="18" charset="0"/>
                <a:cs typeface="Times New Roman" pitchFamily="18" charset="0"/>
              </a:rPr>
              <a:t>NĂM </a:t>
            </a:r>
            <a:r>
              <a:rPr lang="vi-VN" sz="3200" dirty="0">
                <a:solidFill>
                  <a:srgbClr val="FF0000"/>
                </a:solidFill>
                <a:latin typeface="Times New Roman" pitchFamily="18" charset="0"/>
                <a:cs typeface="Times New Roman" pitchFamily="18" charset="0"/>
              </a:rPr>
              <a:t>HỌC </a:t>
            </a:r>
            <a:r>
              <a:rPr lang="en-US" sz="3200" dirty="0">
                <a:solidFill>
                  <a:srgbClr val="FF0000"/>
                </a:solidFill>
                <a:latin typeface="Times New Roman" pitchFamily="18" charset="0"/>
                <a:cs typeface="Times New Roman" pitchFamily="18" charset="0"/>
              </a:rPr>
              <a:t>2018-2019</a:t>
            </a:r>
            <a:endParaRPr lang="vi-VN" sz="3200" dirty="0">
              <a:solidFill>
                <a:srgbClr val="FF0000"/>
              </a:solidFill>
              <a:latin typeface="Times New Roman" pitchFamily="18" charset="0"/>
              <a:cs typeface="Times New Roman" pitchFamily="18" charset="0"/>
            </a:endParaRPr>
          </a:p>
        </p:txBody>
      </p:sp>
      <p:pic>
        <p:nvPicPr>
          <p:cNvPr id="6"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4145" y="84983"/>
            <a:ext cx="2147151" cy="1110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7079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4351576"/>
          </a:xfrm>
          <a:prstGeom prst="rect">
            <a:avLst/>
          </a:prstGeom>
        </p:spPr>
        <p:txBody>
          <a:bodyPr wrap="square">
            <a:spAutoFit/>
          </a:bodyPr>
          <a:lstStyle/>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Định </a:t>
            </a:r>
            <a:r>
              <a:rPr lang="vi-VN" sz="2600" dirty="0">
                <a:latin typeface="Times New Roman" pitchFamily="18" charset="0"/>
                <a:cs typeface="Times New Roman" pitchFamily="18" charset="0"/>
              </a:rPr>
              <a:t>hướng nghiên cứu nhằm phát triển Trường đạt tiêu chí trường nghề chất lượng cao theo </a:t>
            </a:r>
            <a:r>
              <a:rPr lang="vi-VN" sz="2600" dirty="0" smtClean="0">
                <a:latin typeface="Times New Roman" pitchFamily="18" charset="0"/>
                <a:cs typeface="Times New Roman" pitchFamily="18" charset="0"/>
              </a:rPr>
              <a:t>QĐ </a:t>
            </a:r>
            <a:r>
              <a:rPr lang="vi-VN" sz="2600" dirty="0">
                <a:latin typeface="Times New Roman" pitchFamily="18" charset="0"/>
                <a:cs typeface="Times New Roman" pitchFamily="18" charset="0"/>
              </a:rPr>
              <a:t>số 761/QĐ-TTg ngày </a:t>
            </a:r>
            <a:r>
              <a:rPr lang="vi-VN" sz="2600" dirty="0" smtClean="0">
                <a:latin typeface="Times New Roman" pitchFamily="18" charset="0"/>
                <a:cs typeface="Times New Roman" pitchFamily="18" charset="0"/>
              </a:rPr>
              <a:t>23/5/2014 </a:t>
            </a:r>
            <a:r>
              <a:rPr lang="vi-VN" sz="2600" dirty="0">
                <a:latin typeface="Times New Roman" pitchFamily="18" charset="0"/>
                <a:cs typeface="Times New Roman" pitchFamily="18" charset="0"/>
              </a:rPr>
              <a:t>của </a:t>
            </a:r>
            <a:r>
              <a:rPr lang="vi-VN" sz="2600" dirty="0" smtClean="0">
                <a:latin typeface="Times New Roman" pitchFamily="18" charset="0"/>
                <a:cs typeface="Times New Roman" pitchFamily="18" charset="0"/>
              </a:rPr>
              <a:t>TT </a:t>
            </a:r>
            <a:r>
              <a:rPr lang="vi-VN" sz="2600" dirty="0">
                <a:latin typeface="Times New Roman" pitchFamily="18" charset="0"/>
                <a:cs typeface="Times New Roman" pitchFamily="18" charset="0"/>
              </a:rPr>
              <a:t>chính phủ về phê duyệt “Đề án phát triển trường nghề chất lượng cao đến năm 2020”.</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Tích </a:t>
            </a:r>
            <a:r>
              <a:rPr lang="vi-VN" sz="2600" dirty="0">
                <a:latin typeface="Times New Roman" pitchFamily="18" charset="0"/>
                <a:cs typeface="Times New Roman" pitchFamily="18" charset="0"/>
              </a:rPr>
              <a:t>cực thúc đẩy và hỗ trợ các hoạt động </a:t>
            </a:r>
            <a:r>
              <a:rPr lang="vi-VN" sz="2600" dirty="0" smtClean="0">
                <a:latin typeface="Times New Roman" pitchFamily="18" charset="0"/>
                <a:cs typeface="Times New Roman" pitchFamily="18" charset="0"/>
              </a:rPr>
              <a:t>KH - </a:t>
            </a:r>
            <a:r>
              <a:rPr lang="vi-VN" sz="2600" dirty="0" smtClean="0">
                <a:latin typeface="Times New Roman" pitchFamily="18" charset="0"/>
                <a:cs typeface="Times New Roman" pitchFamily="18" charset="0"/>
              </a:rPr>
              <a:t>CNphục </a:t>
            </a:r>
            <a:r>
              <a:rPr lang="vi-VN" sz="2600" dirty="0">
                <a:latin typeface="Times New Roman" pitchFamily="18" charset="0"/>
                <a:cs typeface="Times New Roman" pitchFamily="18" charset="0"/>
              </a:rPr>
              <a:t>vụ yêu cầu đào tạo theo học chế tín chỉ của Trường nhằm phát triển phẩm chất và năng lực tự học, tự kiến tạo tri thức và sáng tạo của người học.</a:t>
            </a:r>
            <a:endParaRPr lang="en-US" sz="2600" dirty="0">
              <a:latin typeface="Times New Roman" pitchFamily="18" charset="0"/>
              <a:cs typeface="Times New Roman" pitchFamily="18" charset="0"/>
            </a:endParaRPr>
          </a:p>
          <a:p>
            <a:pPr lvl="0" algn="just">
              <a:lnSpc>
                <a:spcPct val="114000"/>
              </a:lnSpc>
              <a:spcAft>
                <a:spcPts val="600"/>
              </a:spcAft>
            </a:pP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MỤC TIÊU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2018-2019</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9951688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4428520"/>
          </a:xfrm>
          <a:prstGeom prst="rect">
            <a:avLst/>
          </a:prstGeom>
        </p:spPr>
        <p:txBody>
          <a:bodyPr wrap="square">
            <a:spAutoFit/>
          </a:bodyPr>
          <a:lstStyle/>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Nghiên </a:t>
            </a:r>
            <a:r>
              <a:rPr lang="vi-VN" sz="2600" dirty="0">
                <a:latin typeface="Times New Roman" pitchFamily="18" charset="0"/>
                <a:cs typeface="Times New Roman" pitchFamily="18" charset="0"/>
              </a:rPr>
              <a:t>cứu các tác động của Cách mạng Công nghiệp 4.0 trong giáo dục nghề nghiệp. </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Đổi </a:t>
            </a:r>
            <a:r>
              <a:rPr lang="vi-VN" sz="2600" dirty="0">
                <a:latin typeface="Times New Roman" pitchFamily="18" charset="0"/>
                <a:cs typeface="Times New Roman" pitchFamily="18" charset="0"/>
              </a:rPr>
              <a:t>mới mạnh mẽ phương pháp dạy và học theo hướng hiện đại; phát huy tính tích cực, chủ động, sáng tạo và vận dụng được kiến thức, kỹ năng của </a:t>
            </a:r>
            <a:r>
              <a:rPr lang="en-US" sz="2600" dirty="0" smtClean="0">
                <a:latin typeface="Times New Roman" pitchFamily="18" charset="0"/>
                <a:cs typeface="Times New Roman" pitchFamily="18" charset="0"/>
              </a:rPr>
              <a:t>HS-SV</a:t>
            </a:r>
            <a:r>
              <a:rPr lang="vi-VN"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Đẩy </a:t>
            </a:r>
            <a:r>
              <a:rPr lang="vi-VN" sz="2600" dirty="0">
                <a:latin typeface="Times New Roman" pitchFamily="18" charset="0"/>
                <a:cs typeface="Times New Roman" pitchFamily="18" charset="0"/>
              </a:rPr>
              <a:t>mạnh ứng dụng công nghệ thông tin và truyền thông trong dạy và học. </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Đa </a:t>
            </a:r>
            <a:r>
              <a:rPr lang="vi-VN" sz="2600" dirty="0">
                <a:latin typeface="Times New Roman" pitchFamily="18" charset="0"/>
                <a:cs typeface="Times New Roman" pitchFamily="18" charset="0"/>
              </a:rPr>
              <a:t>dạng hóa nội dung, tài liệu học tập đáp ứng yêu cầu của chuẩn đầu ra và xu thế học tập suốt đời</a:t>
            </a:r>
            <a:r>
              <a:rPr lang="vi-VN"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MỤC TIÊU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2018-2019</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3159056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3895425"/>
          </a:xfrm>
          <a:prstGeom prst="rect">
            <a:avLst/>
          </a:prstGeom>
        </p:spPr>
        <p:txBody>
          <a:bodyPr wrap="square">
            <a:spAutoFit/>
          </a:bodyPr>
          <a:lstStyle/>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Triển </a:t>
            </a:r>
            <a:r>
              <a:rPr lang="vi-VN" sz="2600" dirty="0">
                <a:latin typeface="Times New Roman" pitchFamily="18" charset="0"/>
                <a:cs typeface="Times New Roman" pitchFamily="18" charset="0"/>
              </a:rPr>
              <a:t>khai và tham gia tích cực các hội thi nghề cấp Sở và cấp Bộ tổ chức, trong đó có Hội thi thiết bị dạy học tự làm.</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Tổ </a:t>
            </a:r>
            <a:r>
              <a:rPr lang="vi-VN" sz="2600" dirty="0">
                <a:latin typeface="Times New Roman" pitchFamily="18" charset="0"/>
                <a:cs typeface="Times New Roman" pitchFamily="18" charset="0"/>
              </a:rPr>
              <a:t>chức Hội nghị Quốc tế chủ đề “Nhà trường thông minh trong bối cảnh Cách mạng Công nghiệp 4.0” vào ngày 07/12/2018 tại </a:t>
            </a:r>
            <a:r>
              <a:rPr lang="vi-VN" sz="2600" dirty="0" smtClean="0">
                <a:latin typeface="Times New Roman" pitchFamily="18" charset="0"/>
                <a:cs typeface="Times New Roman" pitchFamily="18" charset="0"/>
              </a:rPr>
              <a:t>Trường</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a:p>
            <a:pPr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Nghiên </a:t>
            </a:r>
            <a:r>
              <a:rPr lang="vi-VN" sz="2600" dirty="0">
                <a:latin typeface="Times New Roman" pitchFamily="18" charset="0"/>
                <a:cs typeface="Times New Roman" pitchFamily="18" charset="0"/>
              </a:rPr>
              <a:t>cứu thực hiện các giải pháp “xanh hóa cơ sở Giáo dục Nghề nghiệp tại </a:t>
            </a:r>
            <a:r>
              <a:rPr lang="en-US" sz="2600" dirty="0">
                <a:latin typeface="Times New Roman" pitchFamily="18" charset="0"/>
                <a:cs typeface="Times New Roman" pitchFamily="18" charset="0"/>
              </a:rPr>
              <a:t>T</a:t>
            </a:r>
            <a:r>
              <a:rPr lang="vi-VN" sz="2600" dirty="0" smtClean="0">
                <a:latin typeface="Times New Roman" pitchFamily="18" charset="0"/>
                <a:cs typeface="Times New Roman" pitchFamily="18" charset="0"/>
              </a:rPr>
              <a:t>rường</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MỤC TIÊU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2018-2019</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3787354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4730782"/>
          </a:xfrm>
          <a:prstGeom prst="rect">
            <a:avLst/>
          </a:prstGeom>
        </p:spPr>
        <p:txBody>
          <a:bodyPr wrap="square">
            <a:spAutoFit/>
          </a:bodyPr>
          <a:lstStyle/>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Nghiên </a:t>
            </a:r>
            <a:r>
              <a:rPr lang="vi-VN" sz="2600" dirty="0">
                <a:latin typeface="Times New Roman" pitchFamily="18" charset="0"/>
                <a:cs typeface="Times New Roman" pitchFamily="18" charset="0"/>
              </a:rPr>
              <a:t>cứu phát triển các chương trình hợp tác với các trường đã ký kết; Tăng cường trao đổi thông tin phục vụ hoạt động đào tạo, khoa học và công nghệ, trao đổi ấn phẩm, tài liệu và kết quả hoạt động đào tạo, khoa học và công nghệ; Duy trì và tìm kiếm để mở rộng mối liên hệ với các đối tác có lợi cho việc quảng bá thương hiệu Nhà trường nhằm hỗ trợ công tác tuyển sinh và phát triển Nhà trường.</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Tăng </a:t>
            </a:r>
            <a:r>
              <a:rPr lang="vi-VN" sz="2600" dirty="0">
                <a:latin typeface="Times New Roman" pitchFamily="18" charset="0"/>
                <a:cs typeface="Times New Roman" pitchFamily="18" charset="0"/>
              </a:rPr>
              <a:t>cường hợp tác quốc tế trong các hoạt động khoa học công nghệ, hội nghị khoa học cho giảng viên</a:t>
            </a:r>
            <a:r>
              <a:rPr lang="vi-VN"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MỤC TIÊU HOẠT ĐỘNG HTQT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2018-2019</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5226819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4807726"/>
          </a:xfrm>
          <a:prstGeom prst="rect">
            <a:avLst/>
          </a:prstGeom>
        </p:spPr>
        <p:txBody>
          <a:bodyPr wrap="square">
            <a:spAutoFit/>
          </a:bodyPr>
          <a:lstStyle/>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Tích </a:t>
            </a:r>
            <a:r>
              <a:rPr lang="vi-VN" sz="2600" dirty="0">
                <a:latin typeface="Times New Roman" pitchFamily="18" charset="0"/>
                <a:cs typeface="Times New Roman" pitchFamily="18" charset="0"/>
              </a:rPr>
              <a:t>cực triển khai dự án đào tạo “Thợ điện xanh” giai đoạn 2 và tìm kiếm cơ hội mở rộng dự án lên tầm cao mới. </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Tập </a:t>
            </a:r>
            <a:r>
              <a:rPr lang="vi-VN" sz="2600" dirty="0">
                <a:latin typeface="Times New Roman" pitchFamily="18" charset="0"/>
                <a:cs typeface="Times New Roman" pitchFamily="18" charset="0"/>
              </a:rPr>
              <a:t>trung triển khai dự án xây dựng chương trình hợp tác đào tạo kỹ thuật viên với tập đoàn KONE, Phần Lan.</a:t>
            </a:r>
            <a:endParaRPr lang="en-US" sz="2600" dirty="0">
              <a:latin typeface="Times New Roman" pitchFamily="18" charset="0"/>
              <a:cs typeface="Times New Roman" pitchFamily="18" charset="0"/>
            </a:endParaRPr>
          </a:p>
          <a:p>
            <a:pPr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Phát </a:t>
            </a:r>
            <a:r>
              <a:rPr lang="vi-VN" sz="2600" dirty="0">
                <a:latin typeface="Times New Roman" pitchFamily="18" charset="0"/>
                <a:cs typeface="Times New Roman" pitchFamily="18" charset="0"/>
              </a:rPr>
              <a:t>triển mối quan hệ hợp tác bền vững với doanh nghiệp, nhằm góp phần nâng cao chất lượng đào tạo nguồn nhân lực, duy trì mối liên hệ với các đối tác có lợi cho việc quảng bá thương hiệu Nhà trường nhằm hỗ trợ công tác tuyển sinh và phát triển Nhà </a:t>
            </a:r>
            <a:r>
              <a:rPr lang="vi-VN" sz="2600" dirty="0" smtClean="0">
                <a:latin typeface="Times New Roman" pitchFamily="18" charset="0"/>
                <a:cs typeface="Times New Roman" pitchFamily="18" charset="0"/>
              </a:rPr>
              <a:t>trường</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MỤC TIÊU HOẠT ĐỘNG HTQT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2018-2019</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4617256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subTitle" idx="1"/>
          </p:nvPr>
        </p:nvSpPr>
        <p:spPr>
          <a:xfrm>
            <a:off x="179512" y="5376863"/>
            <a:ext cx="5544616" cy="414337"/>
          </a:xfrm>
          <a:ln/>
          <a:extLst>
            <a:ext uri="{91240B29-F687-4F45-9708-019B960494DF}">
              <a14:hiddenLine xmlns:a14="http://schemas.microsoft.com/office/drawing/2010/main" w="9525">
                <a:solidFill>
                  <a:schemeClr val="bg1"/>
                </a:solidFill>
                <a:miter lim="800000"/>
                <a:headEnd/>
                <a:tailEnd/>
              </a14:hiddenLine>
            </a:ext>
          </a:extLst>
        </p:spPr>
        <p:txBody>
          <a:bodyPr/>
          <a:lstStyle/>
          <a:p>
            <a:pPr algn="ctr">
              <a:lnSpc>
                <a:spcPct val="80000"/>
              </a:lnSpc>
            </a:pPr>
            <a:r>
              <a:rPr lang="en-US" dirty="0" err="1" smtClean="0">
                <a:solidFill>
                  <a:schemeClr val="accent1"/>
                </a:solidFill>
                <a:latin typeface="Times New Roman" pitchFamily="18" charset="0"/>
                <a:cs typeface="Times New Roman" pitchFamily="18" charset="0"/>
              </a:rPr>
              <a:t>Phòng</a:t>
            </a:r>
            <a:r>
              <a:rPr lang="en-US" dirty="0" smtClean="0">
                <a:solidFill>
                  <a:schemeClr val="accent1"/>
                </a:solidFill>
                <a:latin typeface="Times New Roman" pitchFamily="18" charset="0"/>
                <a:cs typeface="Times New Roman" pitchFamily="18" charset="0"/>
              </a:rPr>
              <a:t> </a:t>
            </a:r>
            <a:r>
              <a:rPr lang="en-US" dirty="0" err="1" smtClean="0">
                <a:solidFill>
                  <a:schemeClr val="accent1"/>
                </a:solidFill>
                <a:latin typeface="Times New Roman" pitchFamily="18" charset="0"/>
                <a:cs typeface="Times New Roman" pitchFamily="18" charset="0"/>
              </a:rPr>
              <a:t>Quản</a:t>
            </a:r>
            <a:r>
              <a:rPr lang="en-US" dirty="0" smtClean="0">
                <a:solidFill>
                  <a:schemeClr val="accent1"/>
                </a:solidFill>
                <a:latin typeface="Times New Roman" pitchFamily="18" charset="0"/>
                <a:cs typeface="Times New Roman" pitchFamily="18" charset="0"/>
              </a:rPr>
              <a:t> </a:t>
            </a:r>
            <a:r>
              <a:rPr lang="en-US" dirty="0" err="1" smtClean="0">
                <a:solidFill>
                  <a:schemeClr val="accent1"/>
                </a:solidFill>
                <a:latin typeface="Times New Roman" pitchFamily="18" charset="0"/>
                <a:cs typeface="Times New Roman" pitchFamily="18" charset="0"/>
              </a:rPr>
              <a:t>lý</a:t>
            </a:r>
            <a:r>
              <a:rPr lang="en-US" dirty="0" smtClean="0">
                <a:solidFill>
                  <a:schemeClr val="accent1"/>
                </a:solidFill>
                <a:latin typeface="Times New Roman" pitchFamily="18" charset="0"/>
                <a:cs typeface="Times New Roman" pitchFamily="18" charset="0"/>
              </a:rPr>
              <a:t> </a:t>
            </a:r>
            <a:r>
              <a:rPr lang="en-US" dirty="0" err="1" smtClean="0">
                <a:solidFill>
                  <a:schemeClr val="accent1"/>
                </a:solidFill>
                <a:latin typeface="Times New Roman" pitchFamily="18" charset="0"/>
                <a:cs typeface="Times New Roman" pitchFamily="18" charset="0"/>
              </a:rPr>
              <a:t>khoa</a:t>
            </a:r>
            <a:r>
              <a:rPr lang="en-US" dirty="0" smtClean="0">
                <a:solidFill>
                  <a:schemeClr val="accent1"/>
                </a:solidFill>
                <a:latin typeface="Times New Roman" pitchFamily="18" charset="0"/>
                <a:cs typeface="Times New Roman" pitchFamily="18" charset="0"/>
              </a:rPr>
              <a:t> </a:t>
            </a:r>
            <a:r>
              <a:rPr lang="en-US" dirty="0" err="1" smtClean="0">
                <a:solidFill>
                  <a:schemeClr val="accent1"/>
                </a:solidFill>
                <a:latin typeface="Times New Roman" pitchFamily="18" charset="0"/>
                <a:cs typeface="Times New Roman" pitchFamily="18" charset="0"/>
              </a:rPr>
              <a:t>học</a:t>
            </a:r>
            <a:r>
              <a:rPr lang="en-US" dirty="0" smtClean="0">
                <a:solidFill>
                  <a:schemeClr val="accent1"/>
                </a:solidFill>
                <a:latin typeface="Times New Roman" pitchFamily="18" charset="0"/>
                <a:cs typeface="Times New Roman" pitchFamily="18" charset="0"/>
              </a:rPr>
              <a:t> – </a:t>
            </a:r>
            <a:r>
              <a:rPr lang="en-US" dirty="0" err="1" smtClean="0">
                <a:solidFill>
                  <a:schemeClr val="accent1"/>
                </a:solidFill>
                <a:latin typeface="Times New Roman" pitchFamily="18" charset="0"/>
                <a:cs typeface="Times New Roman" pitchFamily="18" charset="0"/>
              </a:rPr>
              <a:t>Hợp</a:t>
            </a:r>
            <a:r>
              <a:rPr lang="en-US" dirty="0" smtClean="0">
                <a:solidFill>
                  <a:schemeClr val="accent1"/>
                </a:solidFill>
                <a:latin typeface="Times New Roman" pitchFamily="18" charset="0"/>
                <a:cs typeface="Times New Roman" pitchFamily="18" charset="0"/>
              </a:rPr>
              <a:t> </a:t>
            </a:r>
            <a:r>
              <a:rPr lang="en-US" dirty="0" err="1" smtClean="0">
                <a:solidFill>
                  <a:schemeClr val="accent1"/>
                </a:solidFill>
                <a:latin typeface="Times New Roman" pitchFamily="18" charset="0"/>
                <a:cs typeface="Times New Roman" pitchFamily="18" charset="0"/>
              </a:rPr>
              <a:t>tác</a:t>
            </a:r>
            <a:r>
              <a:rPr lang="en-US" dirty="0" smtClean="0">
                <a:solidFill>
                  <a:schemeClr val="accent1"/>
                </a:solidFill>
                <a:latin typeface="Times New Roman" pitchFamily="18" charset="0"/>
                <a:cs typeface="Times New Roman" pitchFamily="18" charset="0"/>
              </a:rPr>
              <a:t> </a:t>
            </a:r>
            <a:r>
              <a:rPr lang="en-US" dirty="0" err="1" smtClean="0">
                <a:solidFill>
                  <a:schemeClr val="accent1"/>
                </a:solidFill>
                <a:latin typeface="Times New Roman" pitchFamily="18" charset="0"/>
                <a:cs typeface="Times New Roman" pitchFamily="18" charset="0"/>
              </a:rPr>
              <a:t>quốc</a:t>
            </a:r>
            <a:r>
              <a:rPr lang="en-US"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tế</a:t>
            </a:r>
            <a:r>
              <a:rPr lang="en-US" sz="1800" dirty="0" smtClean="0">
                <a:solidFill>
                  <a:schemeClr val="accent1"/>
                </a:solidFill>
                <a:latin typeface="Times New Roman" pitchFamily="18" charset="0"/>
                <a:cs typeface="Times New Roman" pitchFamily="18" charset="0"/>
              </a:rPr>
              <a:t> </a:t>
            </a:r>
            <a:endParaRPr lang="en-US" sz="1800" dirty="0">
              <a:solidFill>
                <a:schemeClr val="accent1"/>
              </a:solidFill>
              <a:latin typeface="Times New Roman" pitchFamily="18" charset="0"/>
              <a:cs typeface="Times New Roman" pitchFamily="18" charset="0"/>
            </a:endParaRPr>
          </a:p>
        </p:txBody>
      </p:sp>
      <p:pic>
        <p:nvPicPr>
          <p:cNvPr id="4"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35496" y="188640"/>
            <a:ext cx="1782475" cy="922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6"/>
          <p:cNvSpPr txBox="1">
            <a:spLocks/>
          </p:cNvSpPr>
          <p:nvPr/>
        </p:nvSpPr>
        <p:spPr bwMode="gray">
          <a:xfrm>
            <a:off x="179512" y="2963862"/>
            <a:ext cx="5544616" cy="1545257"/>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gradFill rotWithShape="1">
                  <a:gsLst>
                    <a:gs pos="0">
                      <a:schemeClr val="tx1"/>
                    </a:gs>
                    <a:gs pos="50000">
                      <a:schemeClr val="hlink"/>
                    </a:gs>
                    <a:gs pos="100000">
                      <a:schemeClr val="tx1"/>
                    </a:gs>
                  </a:gsLst>
                  <a:lin ang="0" scaled="1"/>
                </a:gra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0" rIns="91440" bIns="0" numCol="1" anchor="t" anchorCtr="0" compatLnSpc="1">
            <a:prstTxWarp prst="textNoShape">
              <a:avLst/>
            </a:prstTxWarp>
          </a:bodyPr>
          <a:lstStyle>
            <a:lvl1pPr algn="l" rtl="0" eaLnBrk="1" fontAlgn="base" hangingPunct="1">
              <a:spcBef>
                <a:spcPct val="0"/>
              </a:spcBef>
              <a:spcAft>
                <a:spcPct val="0"/>
              </a:spcAft>
              <a:defRPr sz="4000" b="1">
                <a:solidFill>
                  <a:schemeClr val="tx1"/>
                </a:solidFill>
                <a:latin typeface="+mj-lt"/>
                <a:ea typeface="+mj-ea"/>
                <a:cs typeface="+mj-cs"/>
              </a:defRPr>
            </a:lvl1pPr>
            <a:lvl2pPr algn="ctr" rtl="0" eaLnBrk="1" fontAlgn="base" hangingPunct="1">
              <a:spcBef>
                <a:spcPct val="0"/>
              </a:spcBef>
              <a:spcAft>
                <a:spcPct val="0"/>
              </a:spcAft>
              <a:defRPr sz="3200" b="1">
                <a:solidFill>
                  <a:srgbClr val="FFFFFF"/>
                </a:solidFill>
                <a:latin typeface="Verdana" pitchFamily="34" charset="0"/>
              </a:defRPr>
            </a:lvl2pPr>
            <a:lvl3pPr algn="ctr" rtl="0" eaLnBrk="1" fontAlgn="base" hangingPunct="1">
              <a:spcBef>
                <a:spcPct val="0"/>
              </a:spcBef>
              <a:spcAft>
                <a:spcPct val="0"/>
              </a:spcAft>
              <a:defRPr sz="3200" b="1">
                <a:solidFill>
                  <a:srgbClr val="FFFFFF"/>
                </a:solidFill>
                <a:latin typeface="Verdana" pitchFamily="34" charset="0"/>
              </a:defRPr>
            </a:lvl3pPr>
            <a:lvl4pPr algn="ctr" rtl="0" eaLnBrk="1" fontAlgn="base" hangingPunct="1">
              <a:spcBef>
                <a:spcPct val="0"/>
              </a:spcBef>
              <a:spcAft>
                <a:spcPct val="0"/>
              </a:spcAft>
              <a:defRPr sz="3200" b="1">
                <a:solidFill>
                  <a:srgbClr val="FFFFFF"/>
                </a:solidFill>
                <a:latin typeface="Verdana" pitchFamily="34" charset="0"/>
              </a:defRPr>
            </a:lvl4pPr>
            <a:lvl5pPr algn="ctr" rtl="0" eaLnBrk="1" fontAlgn="base" hangingPunct="1">
              <a:spcBef>
                <a:spcPct val="0"/>
              </a:spcBef>
              <a:spcAft>
                <a:spcPct val="0"/>
              </a:spcAft>
              <a:defRPr sz="3200" b="1">
                <a:solidFill>
                  <a:srgbClr val="FFFFFF"/>
                </a:solidFill>
                <a:latin typeface="Verdana" pitchFamily="34" charset="0"/>
              </a:defRPr>
            </a:lvl5pPr>
            <a:lvl6pPr marL="457200" algn="ctr" rtl="0" eaLnBrk="1" fontAlgn="base" hangingPunct="1">
              <a:spcBef>
                <a:spcPct val="0"/>
              </a:spcBef>
              <a:spcAft>
                <a:spcPct val="0"/>
              </a:spcAft>
              <a:defRPr sz="3200" b="1">
                <a:solidFill>
                  <a:srgbClr val="FFFFFF"/>
                </a:solidFill>
                <a:latin typeface="Verdana" pitchFamily="34" charset="0"/>
              </a:defRPr>
            </a:lvl6pPr>
            <a:lvl7pPr marL="914400" algn="ctr" rtl="0" eaLnBrk="1" fontAlgn="base" hangingPunct="1">
              <a:spcBef>
                <a:spcPct val="0"/>
              </a:spcBef>
              <a:spcAft>
                <a:spcPct val="0"/>
              </a:spcAft>
              <a:defRPr sz="3200" b="1">
                <a:solidFill>
                  <a:srgbClr val="FFFFFF"/>
                </a:solidFill>
                <a:latin typeface="Verdana" pitchFamily="34" charset="0"/>
              </a:defRPr>
            </a:lvl7pPr>
            <a:lvl8pPr marL="1371600" algn="ctr" rtl="0" eaLnBrk="1" fontAlgn="base" hangingPunct="1">
              <a:spcBef>
                <a:spcPct val="0"/>
              </a:spcBef>
              <a:spcAft>
                <a:spcPct val="0"/>
              </a:spcAft>
              <a:defRPr sz="3200" b="1">
                <a:solidFill>
                  <a:srgbClr val="FFFFFF"/>
                </a:solidFill>
                <a:latin typeface="Verdana" pitchFamily="34" charset="0"/>
              </a:defRPr>
            </a:lvl8pPr>
            <a:lvl9pPr marL="1828800" algn="ctr" rtl="0" eaLnBrk="1" fontAlgn="base" hangingPunct="1">
              <a:spcBef>
                <a:spcPct val="0"/>
              </a:spcBef>
              <a:spcAft>
                <a:spcPct val="0"/>
              </a:spcAft>
              <a:defRPr sz="3200" b="1">
                <a:solidFill>
                  <a:srgbClr val="FFFFFF"/>
                </a:solidFill>
                <a:latin typeface="Verdana" pitchFamily="34" charset="0"/>
              </a:defRPr>
            </a:lvl9pPr>
          </a:lstStyle>
          <a:p>
            <a:pPr algn="ctr"/>
            <a:r>
              <a:rPr lang="en-US" sz="4800" dirty="0" smtClean="0">
                <a:solidFill>
                  <a:srgbClr val="FF0000"/>
                </a:solidFill>
                <a:latin typeface="Times New Roman" pitchFamily="18" charset="0"/>
                <a:cs typeface="Times New Roman" pitchFamily="18" charset="0"/>
              </a:rPr>
              <a:t>TRÂN TRỌNG CẢM ƠN</a:t>
            </a:r>
            <a:br>
              <a:rPr lang="en-US" sz="4800" dirty="0" smtClean="0">
                <a:solidFill>
                  <a:srgbClr val="FF0000"/>
                </a:solidFill>
                <a:latin typeface="Times New Roman" pitchFamily="18" charset="0"/>
                <a:cs typeface="Times New Roman" pitchFamily="18" charset="0"/>
              </a:rPr>
            </a:br>
            <a:endParaRPr lang="en-US" sz="4800" dirty="0" smtClean="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theme/theme1.xml><?xml version="1.0" encoding="utf-8"?>
<a:theme xmlns:a="http://schemas.openxmlformats.org/drawingml/2006/main" name="Template 032">
  <a:themeElements>
    <a:clrScheme name="sample 3">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1A3E86"/>
        </a:dk1>
        <a:lt1>
          <a:srgbClr val="C1CFDD"/>
        </a:lt1>
        <a:dk2>
          <a:srgbClr val="000000"/>
        </a:dk2>
        <a:lt2>
          <a:srgbClr val="B2B2B2"/>
        </a:lt2>
        <a:accent1>
          <a:srgbClr val="4AAAC0"/>
        </a:accent1>
        <a:accent2>
          <a:srgbClr val="6600FF"/>
        </a:accent2>
        <a:accent3>
          <a:srgbClr val="DDE4EB"/>
        </a:accent3>
        <a:accent4>
          <a:srgbClr val="143472"/>
        </a:accent4>
        <a:accent5>
          <a:srgbClr val="B1D2DC"/>
        </a:accent5>
        <a:accent6>
          <a:srgbClr val="5C00E7"/>
        </a:accent6>
        <a:hlink>
          <a:srgbClr val="006699"/>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2B166E"/>
        </a:dk1>
        <a:lt1>
          <a:srgbClr val="AADBFC"/>
        </a:lt1>
        <a:dk2>
          <a:srgbClr val="003366"/>
        </a:dk2>
        <a:lt2>
          <a:srgbClr val="B2B2B2"/>
        </a:lt2>
        <a:accent1>
          <a:srgbClr val="19B17B"/>
        </a:accent1>
        <a:accent2>
          <a:srgbClr val="E57B1B"/>
        </a:accent2>
        <a:accent3>
          <a:srgbClr val="D2EAFD"/>
        </a:accent3>
        <a:accent4>
          <a:srgbClr val="23115D"/>
        </a:accent4>
        <a:accent5>
          <a:srgbClr val="ABD5BF"/>
        </a:accent5>
        <a:accent6>
          <a:srgbClr val="CF6F17"/>
        </a:accent6>
        <a:hlink>
          <a:srgbClr val="0066CC"/>
        </a:hlink>
        <a:folHlink>
          <a:srgbClr val="8C71B9"/>
        </a:folHlink>
      </a:clrScheme>
      <a:clrMap bg1="lt1" tx1="dk1" bg2="lt2" tx2="dk2" accent1="accent1" accent2="accent2" accent3="accent3" accent4="accent4" accent5="accent5" accent6="accent6" hlink="hlink" folHlink="folHlink"/>
    </a:extraClrScheme>
    <a:extraClrScheme>
      <a:clrScheme name="sample 3">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Template 032</Template>
  <TotalTime>317</TotalTime>
  <Words>1323</Words>
  <Application>Microsoft Office PowerPoint</Application>
  <PresentationFormat>On-screen Show (4:3)</PresentationFormat>
  <Paragraphs>137</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Template 032</vt:lpstr>
      <vt:lpstr>PowerPoint Presentation</vt:lpstr>
      <vt:lpstr>NỘI DUNG BÁO CÁO</vt:lpstr>
      <vt:lpstr>TỔNG KẾT HOẠT ĐỘNG KHCN VÀ HTQT  NĂM HỌC 2017-2018</vt:lpstr>
      <vt:lpstr>HOẠT ĐỘNG KHOA HỌC CÔNG NGHỆ NĂM HỌC 2017-2018</vt:lpstr>
      <vt:lpstr>HOẠT ĐỘNG KHOA HỌC CÔNG NGHỆ NĂM HỌC 2017-2018</vt:lpstr>
      <vt:lpstr>HOẠT ĐỘNG KHOA HỌC CÔNG NGHỆ NĂM HỌC 2017-2018</vt:lpstr>
      <vt:lpstr>HOẠT ĐỘNG KHOA HỌC CÔNG NGHỆ NĂM HỌC 2017-2018</vt:lpstr>
      <vt:lpstr>HOẠT ĐỘNG HỢP TÁC QUỐC TÊ  NĂM HỌC 2017-2018</vt:lpstr>
      <vt:lpstr>HOẠT ĐỘNG HỢP TÁC QUỐC TÊ  NĂM HỌC 2017-2018</vt:lpstr>
      <vt:lpstr>ĐÁNH GIÁ HOẠT ĐỘNG KHOA HỌC CÔNG NGHỆ VÀ HỢP TÁC QUỐC TẾ  NĂM HỌC 2017-2018</vt:lpstr>
      <vt:lpstr>ĐÁNH GIÁ HOẠT ĐỘNG KH&amp;CN  NĂM HỌC 2017-2018</vt:lpstr>
      <vt:lpstr>ĐÁNH GIÁ HOẠT ĐỘNG KH&amp;CN  NĂM HỌC 2017-2018</vt:lpstr>
      <vt:lpstr> ĐÁNH GIÁ HỢP TÁC QUỐC TẾ  NĂM HỌC 2017-2018 </vt:lpstr>
      <vt:lpstr>ĐÁNH GIÁ HOẠT ĐỘNG HTQT  NĂM HỌC 2017-2018</vt:lpstr>
      <vt:lpstr>PHƯƠNG HƯỚNG NHIỆM VỤ  KHOA HỌC CÔNG NGHỆ  VÀ HỢP TÁC QUỐC TẾ  NĂM HỌC 2018-2019</vt:lpstr>
      <vt:lpstr>MỤC TIÊU HOẠT ĐỘNG KH&amp;CN  NĂM HỌC 2018-2019</vt:lpstr>
      <vt:lpstr>MỤC TIÊU HOẠT ĐỘNG KH&amp;CN  NĂM HỌC 2018-2019</vt:lpstr>
      <vt:lpstr>MỤC TIÊU HOẠT ĐỘNG KH&amp;CN  NĂM HỌC 2018-2019</vt:lpstr>
      <vt:lpstr>MỤC TIÊU HOẠT ĐỘNG HTQT  NĂM HỌC 2018-2019</vt:lpstr>
      <vt:lpstr>MỤC TIÊU HOẠT ĐỘNG HTQT  NĂM HỌC 2018-2019</vt:lpstr>
      <vt:lpstr>PowerPoint Presentation</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dc:title>
  <dc:creator>Sky123.Org</dc:creator>
  <cp:lastModifiedBy>Sky123.Org</cp:lastModifiedBy>
  <cp:revision>30</cp:revision>
  <dcterms:created xsi:type="dcterms:W3CDTF">2018-08-01T04:08:09Z</dcterms:created>
  <dcterms:modified xsi:type="dcterms:W3CDTF">2018-08-02T04:08:46Z</dcterms:modified>
</cp:coreProperties>
</file>